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9144000" cy="5143500" type="screen16x9"/>
  <p:notesSz cx="6858000" cy="9144000"/>
  <p:embeddedFontLst>
    <p:embeddedFont>
      <p:font typeface="Average" panose="020B0604020202020204" charset="0"/>
      <p:regular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Lato" panose="020B0604020202020204" charset="0"/>
      <p:regular r:id="rId47"/>
      <p:bold r:id="rId48"/>
      <p:italic r:id="rId49"/>
      <p:boldItalic r:id="rId50"/>
    </p:embeddedFont>
    <p:embeddedFont>
      <p:font typeface="Oswald" panose="020B0604020202020204" charset="0"/>
      <p:regular r:id="rId51"/>
      <p:bold r:id="rId52"/>
    </p:embeddedFont>
    <p:embeddedFont>
      <p:font typeface="Raleway" panose="020B0604020202020204" charset="0"/>
      <p:regular r:id="rId53"/>
      <p:bold r:id="rId54"/>
      <p:italic r:id="rId55"/>
      <p:boldItalic r:id="rId56"/>
    </p:embeddedFont>
    <p:embeddedFont>
      <p:font typeface="Roboto" panose="020B0604020202020204" charset="0"/>
      <p:regular r:id="rId57"/>
      <p:bold r:id="rId58"/>
      <p:italic r:id="rId59"/>
      <p:boldItalic r:id="rId60"/>
    </p:embeddedFont>
    <p:embeddedFont>
      <p:font typeface="Verdana" panose="020B060403050404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648DEA-A227-4EAC-B696-0920338DD12A}">
  <a:tblStyle styleId="{FB648DEA-A227-4EAC-B696-0920338DD1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96"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font" Target="fonts/font24.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7f826b2c0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7f826b2c0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29050cc18_9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29050cc18_9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29050cc18_9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29050cc18_9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29050cc18_9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29050cc18_9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29050cc18_9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29050cc18_9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dirty="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29050cc18_9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29050cc18_9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50cc18_9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50cc18_9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29050cc18_9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29050cc18_9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29050cc18_9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29050cc18_9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29050cc18_9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29050cc18_9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729050cc18_9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729050cc18_9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729050cc18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729050cc18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729050cc18_9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729050cc18_9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729050cc18_9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729050cc18_9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582fb8a61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582fb8a61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582fb8a61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582fb8a61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f826b2c07_4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f826b2c07_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7f77432b4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7f77432b4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7f77432b4e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7f77432b4e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f77432b4e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f77432b4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f77432b4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7f77432b4e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f77432b4e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f77432b4e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582fb8a6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8582fb8a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582fb8a61_4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582fb8a61_4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729050cc1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729050cc1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29050cc1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729050cc1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582fb8a61_4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582fb8a61_4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582fb8a61_4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582fb8a61_4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7f826b2c07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7f826b2c07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f77432b4e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f77432b4e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29050cc18_9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29050cc18_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582fb8a61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582fb8a6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582fb8a6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582fb8a6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58b7745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58b7745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8582fb8a6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8582fb8a6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29050cc18_9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29050cc18_9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9"/>
        <p:cNvGrpSpPr/>
        <p:nvPr/>
      </p:nvGrpSpPr>
      <p:grpSpPr>
        <a:xfrm>
          <a:off x="0" y="0"/>
          <a:ext cx="0" cy="0"/>
          <a:chOff x="0" y="0"/>
          <a:chExt cx="0" cy="0"/>
        </a:xfrm>
      </p:grpSpPr>
      <p:cxnSp>
        <p:nvCxnSpPr>
          <p:cNvPr id="60" name="Google Shape;60;p14"/>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61" name="Google Shape;61;p14"/>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62" name="Google Shape;62;p14"/>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63" name="Google Shape;63;p14"/>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64" name="Google Shape;64;p14"/>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65" name="Google Shape;65;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6"/>
        <p:cNvGrpSpPr/>
        <p:nvPr/>
      </p:nvGrpSpPr>
      <p:grpSpPr>
        <a:xfrm>
          <a:off x="0" y="0"/>
          <a:ext cx="0" cy="0"/>
          <a:chOff x="0" y="0"/>
          <a:chExt cx="0" cy="0"/>
        </a:xfrm>
      </p:grpSpPr>
      <p:cxnSp>
        <p:nvCxnSpPr>
          <p:cNvPr id="67" name="Google Shape;67;p15"/>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68" name="Google Shape;68;p15"/>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69" name="Google Shape;69;p15"/>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70" name="Google Shape;70;p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1"/>
        <p:cNvGrpSpPr/>
        <p:nvPr/>
      </p:nvGrpSpPr>
      <p:grpSpPr>
        <a:xfrm>
          <a:off x="0" y="0"/>
          <a:ext cx="0" cy="0"/>
          <a:chOff x="0" y="0"/>
          <a:chExt cx="0" cy="0"/>
        </a:xfrm>
      </p:grpSpPr>
      <p:cxnSp>
        <p:nvCxnSpPr>
          <p:cNvPr id="72" name="Google Shape;72;p16"/>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73" name="Google Shape;73;p16"/>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74" name="Google Shape;74;p16"/>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75" name="Google Shape;75;p16"/>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6"/>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7" name="Google Shape;77;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cxnSp>
        <p:nvCxnSpPr>
          <p:cNvPr id="79" name="Google Shape;79;p17"/>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80" name="Google Shape;80;p17"/>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81" name="Google Shape;81;p1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82" name="Google Shape;82;p17"/>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17"/>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7"/>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cxnSp>
        <p:nvCxnSpPr>
          <p:cNvPr id="90" name="Google Shape;90;p1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91" name="Google Shape;91;p19"/>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9"/>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3" name="Google Shape;93;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94"/>
        <p:cNvGrpSpPr/>
        <p:nvPr/>
      </p:nvGrpSpPr>
      <p:grpSpPr>
        <a:xfrm>
          <a:off x="0" y="0"/>
          <a:ext cx="0" cy="0"/>
          <a:chOff x="0" y="0"/>
          <a:chExt cx="0" cy="0"/>
        </a:xfrm>
      </p:grpSpPr>
      <p:cxnSp>
        <p:nvCxnSpPr>
          <p:cNvPr id="95" name="Google Shape;95;p20"/>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96" name="Google Shape;96;p20"/>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97" name="Google Shape;97;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8"/>
        <p:cNvGrpSpPr/>
        <p:nvPr/>
      </p:nvGrpSpPr>
      <p:grpSpPr>
        <a:xfrm>
          <a:off x="0" y="0"/>
          <a:ext cx="0" cy="0"/>
          <a:chOff x="0" y="0"/>
          <a:chExt cx="0" cy="0"/>
        </a:xfrm>
      </p:grpSpPr>
      <p:sp>
        <p:nvSpPr>
          <p:cNvPr id="99" name="Google Shape;99;p21"/>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 name="Google Shape;100;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01" name="Google Shape;101;p21"/>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102" name="Google Shape;102;p21"/>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3" name="Google Shape;103;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04" name="Google Shape;104;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cxnSp>
        <p:nvCxnSpPr>
          <p:cNvPr id="106" name="Google Shape;106;p22"/>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07" name="Google Shape;107;p22"/>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08" name="Google Shape;108;p22"/>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09" name="Google Shape;109;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
        <p:cNvGrpSpPr/>
        <p:nvPr/>
      </p:nvGrpSpPr>
      <p:grpSpPr>
        <a:xfrm>
          <a:off x="0" y="0"/>
          <a:ext cx="0" cy="0"/>
          <a:chOff x="0" y="0"/>
          <a:chExt cx="0" cy="0"/>
        </a:xfrm>
      </p:grpSpPr>
      <p:cxnSp>
        <p:nvCxnSpPr>
          <p:cNvPr id="111" name="Google Shape;111;p23"/>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12" name="Google Shape;112;p23"/>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113" name="Google Shape;113;p23"/>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14" name="Google Shape;114;p23"/>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5" name="Google Shape;115;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6"/>
        <p:cNvGrpSpPr/>
        <p:nvPr/>
      </p:nvGrpSpPr>
      <p:grpSpPr>
        <a:xfrm>
          <a:off x="0" y="0"/>
          <a:ext cx="0" cy="0"/>
          <a:chOff x="0" y="0"/>
          <a:chExt cx="0" cy="0"/>
        </a:xfrm>
      </p:grpSpPr>
      <p:sp>
        <p:nvSpPr>
          <p:cNvPr id="117" name="Google Shape;117;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3"/>
                </a:solidFill>
                <a:latin typeface="Average"/>
                <a:ea typeface="Average"/>
                <a:cs typeface="Average"/>
                <a:sym typeface="Average"/>
              </a:defRPr>
            </a:lvl1pPr>
            <a:lvl2pPr lvl="1" algn="r" rtl="0">
              <a:buNone/>
              <a:defRPr sz="1000">
                <a:solidFill>
                  <a:schemeClr val="accent3"/>
                </a:solidFill>
                <a:latin typeface="Average"/>
                <a:ea typeface="Average"/>
                <a:cs typeface="Average"/>
                <a:sym typeface="Average"/>
              </a:defRPr>
            </a:lvl2pPr>
            <a:lvl3pPr lvl="2" algn="r" rtl="0">
              <a:buNone/>
              <a:defRPr sz="1000">
                <a:solidFill>
                  <a:schemeClr val="accent3"/>
                </a:solidFill>
                <a:latin typeface="Average"/>
                <a:ea typeface="Average"/>
                <a:cs typeface="Average"/>
                <a:sym typeface="Average"/>
              </a:defRPr>
            </a:lvl3pPr>
            <a:lvl4pPr lvl="3" algn="r" rtl="0">
              <a:buNone/>
              <a:defRPr sz="1000">
                <a:solidFill>
                  <a:schemeClr val="accent3"/>
                </a:solidFill>
                <a:latin typeface="Average"/>
                <a:ea typeface="Average"/>
                <a:cs typeface="Average"/>
                <a:sym typeface="Average"/>
              </a:defRPr>
            </a:lvl4pPr>
            <a:lvl5pPr lvl="4" algn="r" rtl="0">
              <a:buNone/>
              <a:defRPr sz="1000">
                <a:solidFill>
                  <a:schemeClr val="accent3"/>
                </a:solidFill>
                <a:latin typeface="Average"/>
                <a:ea typeface="Average"/>
                <a:cs typeface="Average"/>
                <a:sym typeface="Average"/>
              </a:defRPr>
            </a:lvl5pPr>
            <a:lvl6pPr lvl="5" algn="r" rtl="0">
              <a:buNone/>
              <a:defRPr sz="1000">
                <a:solidFill>
                  <a:schemeClr val="accent3"/>
                </a:solidFill>
                <a:latin typeface="Average"/>
                <a:ea typeface="Average"/>
                <a:cs typeface="Average"/>
                <a:sym typeface="Average"/>
              </a:defRPr>
            </a:lvl6pPr>
            <a:lvl7pPr lvl="6" algn="r" rtl="0">
              <a:buNone/>
              <a:defRPr sz="1000">
                <a:solidFill>
                  <a:schemeClr val="accent3"/>
                </a:solidFill>
                <a:latin typeface="Average"/>
                <a:ea typeface="Average"/>
                <a:cs typeface="Average"/>
                <a:sym typeface="Average"/>
              </a:defRPr>
            </a:lvl7pPr>
            <a:lvl8pPr lvl="7" algn="r" rtl="0">
              <a:buNone/>
              <a:defRPr sz="1000">
                <a:solidFill>
                  <a:schemeClr val="accent3"/>
                </a:solidFill>
                <a:latin typeface="Average"/>
                <a:ea typeface="Average"/>
                <a:cs typeface="Average"/>
                <a:sym typeface="Average"/>
              </a:defRPr>
            </a:lvl8pPr>
            <a:lvl9pPr lvl="8" algn="r" rtl="0">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sv"/>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57" name="Google Shape;57;p13"/>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58" name="Google Shape;58;p1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sv"/>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hyperlink" Target="http://drive.google.com/file/d/1yieur2nNhujVXO6Un9jfDI8luN-P8Xg2/view"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1"/>
        <p:cNvGrpSpPr/>
        <p:nvPr/>
      </p:nvGrpSpPr>
      <p:grpSpPr>
        <a:xfrm>
          <a:off x="0" y="0"/>
          <a:ext cx="0" cy="0"/>
          <a:chOff x="0" y="0"/>
          <a:chExt cx="0" cy="0"/>
        </a:xfrm>
      </p:grpSpPr>
      <p:sp>
        <p:nvSpPr>
          <p:cNvPr id="122" name="Google Shape;122;p25"/>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v" sz="3000" b="1">
                <a:latin typeface="Verdana"/>
                <a:ea typeface="Verdana"/>
                <a:cs typeface="Verdana"/>
                <a:sym typeface="Verdana"/>
              </a:rPr>
              <a:t>we are adium</a:t>
            </a:r>
            <a:endParaRPr sz="3000" b="1">
              <a:latin typeface="Verdana"/>
              <a:ea typeface="Verdana"/>
              <a:cs typeface="Verdana"/>
              <a:sym typeface="Verdana"/>
            </a:endParaRPr>
          </a:p>
        </p:txBody>
      </p:sp>
      <p:sp>
        <p:nvSpPr>
          <p:cNvPr id="123" name="Google Shape;123;p2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v" sz="2000">
                <a:solidFill>
                  <a:srgbClr val="202124"/>
                </a:solidFill>
                <a:highlight>
                  <a:srgbClr val="FFFFFF"/>
                </a:highlight>
                <a:latin typeface="Calibri"/>
                <a:ea typeface="Calibri"/>
                <a:cs typeface="Calibri"/>
                <a:sym typeface="Calibri"/>
              </a:rPr>
              <a:t>Boris Nimcevic</a:t>
            </a:r>
            <a:endParaRPr sz="2000">
              <a:solidFill>
                <a:srgbClr val="202124"/>
              </a:solidFill>
              <a:highlight>
                <a:srgbClr val="FFFFFF"/>
              </a:highlight>
              <a:latin typeface="Calibri"/>
              <a:ea typeface="Calibri"/>
              <a:cs typeface="Calibri"/>
              <a:sym typeface="Calibri"/>
            </a:endParaRPr>
          </a:p>
          <a:p>
            <a:pPr marL="0" lvl="0" indent="0" algn="l" rtl="0">
              <a:spcBef>
                <a:spcPts val="1600"/>
              </a:spcBef>
              <a:spcAft>
                <a:spcPts val="0"/>
              </a:spcAft>
              <a:buNone/>
            </a:pPr>
            <a:r>
              <a:rPr lang="sv" sz="2000">
                <a:solidFill>
                  <a:srgbClr val="202124"/>
                </a:solidFill>
                <a:highlight>
                  <a:srgbClr val="FFFFFF"/>
                </a:highlight>
                <a:latin typeface="Calibri"/>
                <a:ea typeface="Calibri"/>
                <a:cs typeface="Calibri"/>
                <a:sym typeface="Calibri"/>
              </a:rPr>
              <a:t>Karolin Valaszkai</a:t>
            </a:r>
            <a:endParaRPr sz="2000">
              <a:solidFill>
                <a:srgbClr val="202124"/>
              </a:solidFill>
              <a:highlight>
                <a:srgbClr val="FFFFFF"/>
              </a:highlight>
              <a:latin typeface="Calibri"/>
              <a:ea typeface="Calibri"/>
              <a:cs typeface="Calibri"/>
              <a:sym typeface="Calibri"/>
            </a:endParaRPr>
          </a:p>
          <a:p>
            <a:pPr marL="0" lvl="0" indent="0" algn="l" rtl="0">
              <a:spcBef>
                <a:spcPts val="1600"/>
              </a:spcBef>
              <a:spcAft>
                <a:spcPts val="0"/>
              </a:spcAft>
              <a:buNone/>
            </a:pPr>
            <a:r>
              <a:rPr lang="sv" sz="2000">
                <a:solidFill>
                  <a:srgbClr val="202124"/>
                </a:solidFill>
                <a:highlight>
                  <a:srgbClr val="FFFFFF"/>
                </a:highlight>
                <a:latin typeface="Calibri"/>
                <a:ea typeface="Calibri"/>
                <a:cs typeface="Calibri"/>
                <a:sym typeface="Calibri"/>
              </a:rPr>
              <a:t>Muhammad Irtiza Siddiquie</a:t>
            </a:r>
            <a:endParaRPr sz="2000">
              <a:solidFill>
                <a:srgbClr val="202124"/>
              </a:solidFill>
              <a:highlight>
                <a:srgbClr val="FFFFFF"/>
              </a:highlight>
              <a:latin typeface="Calibri"/>
              <a:ea typeface="Calibri"/>
              <a:cs typeface="Calibri"/>
              <a:sym typeface="Calibri"/>
            </a:endParaRPr>
          </a:p>
          <a:p>
            <a:pPr marL="0" lvl="0" indent="0" algn="l" rtl="0">
              <a:spcBef>
                <a:spcPts val="1600"/>
              </a:spcBef>
              <a:spcAft>
                <a:spcPts val="0"/>
              </a:spcAft>
              <a:buNone/>
            </a:pPr>
            <a:r>
              <a:rPr lang="sv" sz="2000">
                <a:solidFill>
                  <a:srgbClr val="202124"/>
                </a:solidFill>
                <a:highlight>
                  <a:srgbClr val="FFFFFF"/>
                </a:highlight>
                <a:latin typeface="Calibri"/>
                <a:ea typeface="Calibri"/>
                <a:cs typeface="Calibri"/>
                <a:sym typeface="Calibri"/>
              </a:rPr>
              <a:t>Prasanna Balaji</a:t>
            </a:r>
            <a:endParaRPr sz="2000">
              <a:solidFill>
                <a:srgbClr val="202124"/>
              </a:solidFill>
              <a:highlight>
                <a:srgbClr val="FFFFFF"/>
              </a:highlight>
              <a:latin typeface="Calibri"/>
              <a:ea typeface="Calibri"/>
              <a:cs typeface="Calibri"/>
              <a:sym typeface="Calibri"/>
            </a:endParaRPr>
          </a:p>
          <a:p>
            <a:pPr marL="0" lvl="0" indent="0" algn="l" rtl="0">
              <a:spcBef>
                <a:spcPts val="1600"/>
              </a:spcBef>
              <a:spcAft>
                <a:spcPts val="1600"/>
              </a:spcAft>
              <a:buNone/>
            </a:pPr>
            <a:r>
              <a:rPr lang="sv" sz="2000">
                <a:solidFill>
                  <a:srgbClr val="202124"/>
                </a:solidFill>
                <a:highlight>
                  <a:srgbClr val="FFFFFF"/>
                </a:highlight>
                <a:latin typeface="Calibri"/>
                <a:ea typeface="Calibri"/>
                <a:cs typeface="Calibri"/>
                <a:sym typeface="Calibri"/>
              </a:rPr>
              <a:t>Sebin S Philip</a:t>
            </a:r>
            <a:endParaRPr sz="2000">
              <a:solidFill>
                <a:srgbClr val="202124"/>
              </a:solidFill>
              <a:highlight>
                <a:srgbClr val="FFFFFF"/>
              </a:highlight>
              <a:latin typeface="Calibri"/>
              <a:ea typeface="Calibri"/>
              <a:cs typeface="Calibri"/>
              <a:sym typeface="Calibri"/>
            </a:endParaRPr>
          </a:p>
        </p:txBody>
      </p:sp>
      <p:pic>
        <p:nvPicPr>
          <p:cNvPr id="124" name="Google Shape;124;p25"/>
          <p:cNvPicPr preferRelativeResize="0"/>
          <p:nvPr/>
        </p:nvPicPr>
        <p:blipFill rotWithShape="1">
          <a:blip r:embed="rId3">
            <a:alphaModFix/>
          </a:blip>
          <a:srcRect t="-14836" b="22568"/>
          <a:stretch/>
        </p:blipFill>
        <p:spPr>
          <a:xfrm>
            <a:off x="1047325" y="1005200"/>
            <a:ext cx="2481573" cy="1127075"/>
          </a:xfrm>
          <a:prstGeom prst="rect">
            <a:avLst/>
          </a:prstGeom>
          <a:noFill/>
          <a:ln>
            <a:noFill/>
          </a:ln>
        </p:spPr>
      </p:pic>
      <p:pic>
        <p:nvPicPr>
          <p:cNvPr id="125" name="Google Shape;125;p25"/>
          <p:cNvPicPr preferRelativeResize="0"/>
          <p:nvPr/>
        </p:nvPicPr>
        <p:blipFill rotWithShape="1">
          <a:blip r:embed="rId3">
            <a:alphaModFix/>
          </a:blip>
          <a:srcRect t="23721" b="10144"/>
          <a:stretch/>
        </p:blipFill>
        <p:spPr>
          <a:xfrm>
            <a:off x="1047300" y="2843775"/>
            <a:ext cx="2481573" cy="807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74"/>
        <p:cNvGrpSpPr/>
        <p:nvPr/>
      </p:nvGrpSpPr>
      <p:grpSpPr>
        <a:xfrm>
          <a:off x="0" y="0"/>
          <a:ext cx="0" cy="0"/>
          <a:chOff x="0" y="0"/>
          <a:chExt cx="0" cy="0"/>
        </a:xfrm>
      </p:grpSpPr>
      <p:sp>
        <p:nvSpPr>
          <p:cNvPr id="175" name="Google Shape;175;p34"/>
          <p:cNvSpPr txBox="1">
            <a:spLocks noGrp="1"/>
          </p:cNvSpPr>
          <p:nvPr>
            <p:ph type="title"/>
          </p:nvPr>
        </p:nvSpPr>
        <p:spPr>
          <a:xfrm>
            <a:off x="273700" y="1267050"/>
            <a:ext cx="4045200" cy="26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v" sz="3000" b="1">
                <a:latin typeface="Verdana"/>
                <a:ea typeface="Verdana"/>
                <a:cs typeface="Verdana"/>
                <a:sym typeface="Verdana"/>
              </a:rPr>
              <a:t>adium</a:t>
            </a:r>
            <a:endParaRPr sz="3000" b="1">
              <a:latin typeface="Verdana"/>
              <a:ea typeface="Verdana"/>
              <a:cs typeface="Verdana"/>
              <a:sym typeface="Verdana"/>
            </a:endParaRPr>
          </a:p>
        </p:txBody>
      </p:sp>
      <p:pic>
        <p:nvPicPr>
          <p:cNvPr id="176" name="Google Shape;176;p34"/>
          <p:cNvPicPr preferRelativeResize="0"/>
          <p:nvPr/>
        </p:nvPicPr>
        <p:blipFill rotWithShape="1">
          <a:blip r:embed="rId3">
            <a:alphaModFix/>
          </a:blip>
          <a:srcRect t="-14836" b="22568"/>
          <a:stretch/>
        </p:blipFill>
        <p:spPr>
          <a:xfrm>
            <a:off x="1047325" y="1081400"/>
            <a:ext cx="2481573" cy="1127075"/>
          </a:xfrm>
          <a:prstGeom prst="rect">
            <a:avLst/>
          </a:prstGeom>
          <a:noFill/>
          <a:ln>
            <a:noFill/>
          </a:ln>
        </p:spPr>
      </p:pic>
      <p:pic>
        <p:nvPicPr>
          <p:cNvPr id="177" name="Google Shape;177;p34"/>
          <p:cNvPicPr preferRelativeResize="0"/>
          <p:nvPr/>
        </p:nvPicPr>
        <p:blipFill rotWithShape="1">
          <a:blip r:embed="rId3">
            <a:alphaModFix/>
          </a:blip>
          <a:srcRect t="23721" b="10144"/>
          <a:stretch/>
        </p:blipFill>
        <p:spPr>
          <a:xfrm>
            <a:off x="1047300" y="2919975"/>
            <a:ext cx="2481573" cy="807824"/>
          </a:xfrm>
          <a:prstGeom prst="rect">
            <a:avLst/>
          </a:prstGeom>
          <a:noFill/>
          <a:ln>
            <a:noFill/>
          </a:ln>
        </p:spPr>
      </p:pic>
      <p:sp>
        <p:nvSpPr>
          <p:cNvPr id="178" name="Google Shape;178;p34"/>
          <p:cNvSpPr txBox="1">
            <a:spLocks noGrp="1"/>
          </p:cNvSpPr>
          <p:nvPr>
            <p:ph type="body" idx="2"/>
          </p:nvPr>
        </p:nvSpPr>
        <p:spPr>
          <a:xfrm>
            <a:off x="4939500" y="575375"/>
            <a:ext cx="3837000" cy="369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sv">
                <a:solidFill>
                  <a:srgbClr val="000000"/>
                </a:solidFill>
                <a:latin typeface="Calibri"/>
                <a:ea typeface="Calibri"/>
                <a:cs typeface="Calibri"/>
                <a:sym typeface="Calibri"/>
              </a:rPr>
              <a:t>a sustainable quick fix </a:t>
            </a:r>
            <a:endParaRPr>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2"/>
        <p:cNvGrpSpPr/>
        <p:nvPr/>
      </p:nvGrpSpPr>
      <p:grpSpPr>
        <a:xfrm>
          <a:off x="0" y="0"/>
          <a:ext cx="0" cy="0"/>
          <a:chOff x="0" y="0"/>
          <a:chExt cx="0" cy="0"/>
        </a:xfrm>
      </p:grpSpPr>
      <p:sp>
        <p:nvSpPr>
          <p:cNvPr id="183" name="Google Shape;183;p35"/>
          <p:cNvSpPr txBox="1">
            <a:spLocks noGrp="1"/>
          </p:cNvSpPr>
          <p:nvPr>
            <p:ph type="title"/>
          </p:nvPr>
        </p:nvSpPr>
        <p:spPr>
          <a:xfrm>
            <a:off x="273700" y="1267050"/>
            <a:ext cx="4045200" cy="26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v" sz="3000" b="1">
                <a:latin typeface="Verdana"/>
                <a:ea typeface="Verdana"/>
                <a:cs typeface="Verdana"/>
                <a:sym typeface="Verdana"/>
              </a:rPr>
              <a:t>adium</a:t>
            </a:r>
            <a:endParaRPr sz="3000" b="1">
              <a:latin typeface="Verdana"/>
              <a:ea typeface="Verdana"/>
              <a:cs typeface="Verdana"/>
              <a:sym typeface="Verdana"/>
            </a:endParaRPr>
          </a:p>
        </p:txBody>
      </p:sp>
      <p:sp>
        <p:nvSpPr>
          <p:cNvPr id="184" name="Google Shape;184;p35"/>
          <p:cNvSpPr txBox="1">
            <a:spLocks noGrp="1"/>
          </p:cNvSpPr>
          <p:nvPr>
            <p:ph type="body" idx="2"/>
          </p:nvPr>
        </p:nvSpPr>
        <p:spPr>
          <a:xfrm>
            <a:off x="4939500" y="575375"/>
            <a:ext cx="3837000" cy="369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sv">
                <a:solidFill>
                  <a:srgbClr val="000000"/>
                </a:solidFill>
                <a:latin typeface="Calibri"/>
                <a:ea typeface="Calibri"/>
                <a:cs typeface="Calibri"/>
                <a:sym typeface="Calibri"/>
              </a:rPr>
              <a:t>a sustainable quick fix </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sv" i="1">
                <a:solidFill>
                  <a:srgbClr val="000000"/>
                </a:solidFill>
                <a:latin typeface="Calibri"/>
                <a:ea typeface="Calibri"/>
                <a:cs typeface="Calibri"/>
                <a:sym typeface="Calibri"/>
              </a:rPr>
              <a:t>to keep your computer </a:t>
            </a:r>
            <a:endParaRPr i="1">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br>
              <a:rPr lang="sv">
                <a:solidFill>
                  <a:srgbClr val="000000"/>
                </a:solidFill>
                <a:latin typeface="Calibri"/>
                <a:ea typeface="Calibri"/>
                <a:cs typeface="Calibri"/>
                <a:sym typeface="Calibri"/>
              </a:rPr>
            </a:br>
            <a:r>
              <a:rPr lang="sv" sz="2400" b="1">
                <a:solidFill>
                  <a:srgbClr val="000000"/>
                </a:solidFill>
                <a:latin typeface="Calibri"/>
                <a:ea typeface="Calibri"/>
                <a:cs typeface="Calibri"/>
                <a:sym typeface="Calibri"/>
              </a:rPr>
              <a:t>powerful, safe &amp; sustainable</a:t>
            </a:r>
            <a:endParaRPr sz="2400" b="1">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b="1">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sv">
                <a:solidFill>
                  <a:srgbClr val="000000"/>
                </a:solidFill>
                <a:latin typeface="Calibri"/>
                <a:ea typeface="Calibri"/>
                <a:cs typeface="Calibri"/>
                <a:sym typeface="Calibri"/>
              </a:rPr>
              <a:t>- no matter the hardware</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sz="2100">
              <a:solidFill>
                <a:srgbClr val="000000"/>
              </a:solidFill>
              <a:latin typeface="Calibri"/>
              <a:ea typeface="Calibri"/>
              <a:cs typeface="Calibri"/>
              <a:sym typeface="Calibri"/>
            </a:endParaRPr>
          </a:p>
        </p:txBody>
      </p:sp>
      <p:pic>
        <p:nvPicPr>
          <p:cNvPr id="185" name="Google Shape;185;p35"/>
          <p:cNvPicPr preferRelativeResize="0"/>
          <p:nvPr/>
        </p:nvPicPr>
        <p:blipFill rotWithShape="1">
          <a:blip r:embed="rId3">
            <a:alphaModFix/>
          </a:blip>
          <a:srcRect t="-14836" b="22568"/>
          <a:stretch/>
        </p:blipFill>
        <p:spPr>
          <a:xfrm>
            <a:off x="1047325" y="1081400"/>
            <a:ext cx="2481573" cy="1127075"/>
          </a:xfrm>
          <a:prstGeom prst="rect">
            <a:avLst/>
          </a:prstGeom>
          <a:noFill/>
          <a:ln>
            <a:noFill/>
          </a:ln>
        </p:spPr>
      </p:pic>
      <p:pic>
        <p:nvPicPr>
          <p:cNvPr id="186" name="Google Shape;186;p35"/>
          <p:cNvPicPr preferRelativeResize="0"/>
          <p:nvPr/>
        </p:nvPicPr>
        <p:blipFill rotWithShape="1">
          <a:blip r:embed="rId3">
            <a:alphaModFix/>
          </a:blip>
          <a:srcRect t="23721" b="10144"/>
          <a:stretch/>
        </p:blipFill>
        <p:spPr>
          <a:xfrm>
            <a:off x="1047300" y="2919975"/>
            <a:ext cx="2481573" cy="807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0"/>
        <p:cNvGrpSpPr/>
        <p:nvPr/>
      </p:nvGrpSpPr>
      <p:grpSpPr>
        <a:xfrm>
          <a:off x="0" y="0"/>
          <a:ext cx="0" cy="0"/>
          <a:chOff x="0" y="0"/>
          <a:chExt cx="0" cy="0"/>
        </a:xfrm>
      </p:grpSpPr>
      <p:sp>
        <p:nvSpPr>
          <p:cNvPr id="191" name="Google Shape;191;p36"/>
          <p:cNvSpPr txBox="1">
            <a:spLocks noGrp="1"/>
          </p:cNvSpPr>
          <p:nvPr>
            <p:ph type="title"/>
          </p:nvPr>
        </p:nvSpPr>
        <p:spPr>
          <a:xfrm>
            <a:off x="273700" y="1267050"/>
            <a:ext cx="4045200" cy="26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v" sz="3000" b="1">
                <a:latin typeface="Verdana"/>
                <a:ea typeface="Verdana"/>
                <a:cs typeface="Verdana"/>
                <a:sym typeface="Verdana"/>
              </a:rPr>
              <a:t>powerful &amp; safe</a:t>
            </a:r>
            <a:endParaRPr sz="3000" b="1">
              <a:latin typeface="Verdana"/>
              <a:ea typeface="Verdana"/>
              <a:cs typeface="Verdana"/>
              <a:sym typeface="Verdana"/>
            </a:endParaRPr>
          </a:p>
        </p:txBody>
      </p:sp>
      <p:sp>
        <p:nvSpPr>
          <p:cNvPr id="192" name="Google Shape;192;p36"/>
          <p:cNvSpPr txBox="1">
            <a:spLocks noGrp="1"/>
          </p:cNvSpPr>
          <p:nvPr>
            <p:ph type="body" idx="2"/>
          </p:nvPr>
        </p:nvSpPr>
        <p:spPr>
          <a:xfrm>
            <a:off x="4939500" y="991700"/>
            <a:ext cx="3837000" cy="3368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2100">
              <a:solidFill>
                <a:srgbClr val="000000"/>
              </a:solidFill>
              <a:latin typeface="Calibri"/>
              <a:ea typeface="Calibri"/>
              <a:cs typeface="Calibri"/>
              <a:sym typeface="Calibri"/>
            </a:endParaRPr>
          </a:p>
        </p:txBody>
      </p:sp>
      <p:pic>
        <p:nvPicPr>
          <p:cNvPr id="193" name="Google Shape;193;p36"/>
          <p:cNvPicPr preferRelativeResize="0"/>
          <p:nvPr/>
        </p:nvPicPr>
        <p:blipFill>
          <a:blip r:embed="rId3">
            <a:alphaModFix/>
          </a:blip>
          <a:stretch>
            <a:fillRect/>
          </a:stretch>
        </p:blipFill>
        <p:spPr>
          <a:xfrm>
            <a:off x="4755750" y="1848825"/>
            <a:ext cx="4204498" cy="14458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273700" y="1267050"/>
            <a:ext cx="4045200" cy="26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v" sz="3000" b="1">
                <a:latin typeface="Verdana"/>
                <a:ea typeface="Verdana"/>
                <a:cs typeface="Verdana"/>
                <a:sym typeface="Verdana"/>
              </a:rPr>
              <a:t>sustainable</a:t>
            </a:r>
            <a:endParaRPr sz="3000" b="1">
              <a:latin typeface="Verdana"/>
              <a:ea typeface="Verdana"/>
              <a:cs typeface="Verdana"/>
              <a:sym typeface="Verdana"/>
            </a:endParaRPr>
          </a:p>
        </p:txBody>
      </p:sp>
      <p:sp>
        <p:nvSpPr>
          <p:cNvPr id="199" name="Google Shape;199;p3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a:p>
            <a:pPr marL="0" lvl="0" indent="0" algn="ctr" rtl="0">
              <a:lnSpc>
                <a:spcPct val="100000"/>
              </a:lnSpc>
              <a:spcBef>
                <a:spcPts val="0"/>
              </a:spcBef>
              <a:spcAft>
                <a:spcPts val="0"/>
              </a:spcAft>
              <a:buNone/>
            </a:pPr>
            <a:r>
              <a:rPr lang="sv" sz="1400">
                <a:solidFill>
                  <a:srgbClr val="000000"/>
                </a:solidFill>
                <a:highlight>
                  <a:srgbClr val="FFFFFF"/>
                </a:highlight>
                <a:latin typeface="Calibri"/>
                <a:ea typeface="Calibri"/>
                <a:cs typeface="Calibri"/>
                <a:sym typeface="Calibri"/>
              </a:rPr>
              <a:t>50 million tonnes e-waste/year</a:t>
            </a:r>
            <a:endParaRPr sz="1400">
              <a:solidFill>
                <a:srgbClr val="000000"/>
              </a:solidFill>
              <a:highlight>
                <a:srgbClr val="FFFFFF"/>
              </a:highlight>
              <a:latin typeface="Calibri"/>
              <a:ea typeface="Calibri"/>
              <a:cs typeface="Calibri"/>
              <a:sym typeface="Calibri"/>
            </a:endParaRPr>
          </a:p>
          <a:p>
            <a:pPr marL="0" lvl="0" indent="0" algn="l" rtl="0">
              <a:lnSpc>
                <a:spcPct val="100000"/>
              </a:lnSpc>
              <a:spcBef>
                <a:spcPts val="0"/>
              </a:spcBef>
              <a:spcAft>
                <a:spcPts val="0"/>
              </a:spcAft>
              <a:buNone/>
            </a:pPr>
            <a:endParaRPr sz="1400">
              <a:solidFill>
                <a:srgbClr val="000000"/>
              </a:solidFill>
              <a:highlight>
                <a:srgbClr val="FFFFFF"/>
              </a:highlight>
              <a:latin typeface="Calibri"/>
              <a:ea typeface="Calibri"/>
              <a:cs typeface="Calibri"/>
              <a:sym typeface="Calibri"/>
            </a:endParaRPr>
          </a:p>
        </p:txBody>
      </p:sp>
      <p:pic>
        <p:nvPicPr>
          <p:cNvPr id="200" name="Google Shape;200;p37"/>
          <p:cNvPicPr preferRelativeResize="0"/>
          <p:nvPr/>
        </p:nvPicPr>
        <p:blipFill rotWithShape="1">
          <a:blip r:embed="rId3">
            <a:alphaModFix/>
          </a:blip>
          <a:srcRect/>
          <a:stretch/>
        </p:blipFill>
        <p:spPr>
          <a:xfrm>
            <a:off x="7009479" y="733769"/>
            <a:ext cx="1767021" cy="1177530"/>
          </a:xfrm>
          <a:prstGeom prst="rect">
            <a:avLst/>
          </a:prstGeom>
          <a:noFill/>
          <a:ln>
            <a:noFill/>
          </a:ln>
        </p:spPr>
      </p:pic>
      <p:pic>
        <p:nvPicPr>
          <p:cNvPr id="201" name="Google Shape;201;p37"/>
          <p:cNvPicPr preferRelativeResize="0"/>
          <p:nvPr/>
        </p:nvPicPr>
        <p:blipFill rotWithShape="1">
          <a:blip r:embed="rId4">
            <a:alphaModFix/>
          </a:blip>
          <a:srcRect/>
          <a:stretch/>
        </p:blipFill>
        <p:spPr>
          <a:xfrm>
            <a:off x="5098800" y="724200"/>
            <a:ext cx="1910678" cy="1177530"/>
          </a:xfrm>
          <a:prstGeom prst="rect">
            <a:avLst/>
          </a:prstGeom>
          <a:noFill/>
          <a:ln>
            <a:noFill/>
          </a:ln>
        </p:spPr>
      </p:pic>
      <p:pic>
        <p:nvPicPr>
          <p:cNvPr id="202" name="Google Shape;202;p37"/>
          <p:cNvPicPr preferRelativeResize="0"/>
          <p:nvPr/>
        </p:nvPicPr>
        <p:blipFill rotWithShape="1">
          <a:blip r:embed="rId5">
            <a:alphaModFix/>
          </a:blip>
          <a:srcRect/>
          <a:stretch/>
        </p:blipFill>
        <p:spPr>
          <a:xfrm>
            <a:off x="7009479" y="1911300"/>
            <a:ext cx="1767021" cy="1248425"/>
          </a:xfrm>
          <a:prstGeom prst="rect">
            <a:avLst/>
          </a:prstGeom>
          <a:noFill/>
          <a:ln>
            <a:noFill/>
          </a:ln>
        </p:spPr>
      </p:pic>
      <p:pic>
        <p:nvPicPr>
          <p:cNvPr id="203" name="Google Shape;203;p37"/>
          <p:cNvPicPr preferRelativeResize="0"/>
          <p:nvPr/>
        </p:nvPicPr>
        <p:blipFill rotWithShape="1">
          <a:blip r:embed="rId6">
            <a:alphaModFix/>
          </a:blip>
          <a:srcRect/>
          <a:stretch/>
        </p:blipFill>
        <p:spPr>
          <a:xfrm>
            <a:off x="5098801" y="1911300"/>
            <a:ext cx="1910678" cy="1248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7"/>
        <p:cNvGrpSpPr/>
        <p:nvPr/>
      </p:nvGrpSpPr>
      <p:grpSpPr>
        <a:xfrm>
          <a:off x="0" y="0"/>
          <a:ext cx="0" cy="0"/>
          <a:chOff x="0" y="0"/>
          <a:chExt cx="0" cy="0"/>
        </a:xfrm>
      </p:grpSpPr>
      <p:pic>
        <p:nvPicPr>
          <p:cNvPr id="208" name="Google Shape;208;p38"/>
          <p:cNvPicPr preferRelativeResize="0"/>
          <p:nvPr/>
        </p:nvPicPr>
        <p:blipFill>
          <a:blip r:embed="rId3">
            <a:alphaModFix/>
          </a:blip>
          <a:stretch>
            <a:fillRect/>
          </a:stretch>
        </p:blipFill>
        <p:spPr>
          <a:xfrm>
            <a:off x="2177875" y="1039201"/>
            <a:ext cx="4788249" cy="3065097"/>
          </a:xfrm>
          <a:prstGeom prst="rect">
            <a:avLst/>
          </a:prstGeom>
          <a:noFill/>
          <a:ln>
            <a:noFill/>
          </a:ln>
        </p:spPr>
      </p:pic>
      <p:sp>
        <p:nvSpPr>
          <p:cNvPr id="209" name="Google Shape;209;p38"/>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v" sz="3000" b="1">
                <a:latin typeface="Verdana"/>
                <a:ea typeface="Verdana"/>
                <a:cs typeface="Verdana"/>
                <a:sym typeface="Verdana"/>
              </a:rPr>
              <a:t>storyboard</a:t>
            </a:r>
            <a:endParaRPr sz="3000" b="1">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3"/>
        <p:cNvGrpSpPr/>
        <p:nvPr/>
      </p:nvGrpSpPr>
      <p:grpSpPr>
        <a:xfrm>
          <a:off x="0" y="0"/>
          <a:ext cx="0" cy="0"/>
          <a:chOff x="0" y="0"/>
          <a:chExt cx="0" cy="0"/>
        </a:xfrm>
      </p:grpSpPr>
      <p:sp>
        <p:nvSpPr>
          <p:cNvPr id="214" name="Google Shape;214;p39"/>
          <p:cNvSpPr txBox="1">
            <a:spLocks noGrp="1"/>
          </p:cNvSpPr>
          <p:nvPr>
            <p:ph type="title"/>
          </p:nvPr>
        </p:nvSpPr>
        <p:spPr>
          <a:xfrm>
            <a:off x="4888550" y="1239138"/>
            <a:ext cx="4045200" cy="24099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Video Content creator</a:t>
            </a: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Inadequate system for intended usage</a:t>
            </a:r>
            <a:endParaRPr sz="2100">
              <a:solidFill>
                <a:srgbClr val="000000"/>
              </a:solidFill>
              <a:latin typeface="Calibri"/>
              <a:ea typeface="Calibri"/>
              <a:cs typeface="Calibri"/>
              <a:sym typeface="Calibri"/>
            </a:endParaRPr>
          </a:p>
        </p:txBody>
      </p:sp>
      <p:pic>
        <p:nvPicPr>
          <p:cNvPr id="215" name="Google Shape;215;p39"/>
          <p:cNvPicPr preferRelativeResize="0"/>
          <p:nvPr/>
        </p:nvPicPr>
        <p:blipFill rotWithShape="1">
          <a:blip r:embed="rId3">
            <a:alphaModFix/>
          </a:blip>
          <a:srcRect b="8533"/>
          <a:stretch/>
        </p:blipFill>
        <p:spPr>
          <a:xfrm>
            <a:off x="253800" y="861238"/>
            <a:ext cx="4045200" cy="3421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9"/>
        <p:cNvGrpSpPr/>
        <p:nvPr/>
      </p:nvGrpSpPr>
      <p:grpSpPr>
        <a:xfrm>
          <a:off x="0" y="0"/>
          <a:ext cx="0" cy="0"/>
          <a:chOff x="0" y="0"/>
          <a:chExt cx="0" cy="0"/>
        </a:xfrm>
      </p:grpSpPr>
      <p:sp>
        <p:nvSpPr>
          <p:cNvPr id="220" name="Google Shape;220;p40"/>
          <p:cNvSpPr txBox="1">
            <a:spLocks noGrp="1"/>
          </p:cNvSpPr>
          <p:nvPr>
            <p:ph type="title"/>
          </p:nvPr>
        </p:nvSpPr>
        <p:spPr>
          <a:xfrm>
            <a:off x="4845325" y="2071888"/>
            <a:ext cx="4045200" cy="19506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Online search for possible fixes/ ways to speed up computer.</a:t>
            </a:r>
            <a:endParaRPr sz="2100">
              <a:solidFill>
                <a:srgbClr val="000000"/>
              </a:solidFill>
              <a:latin typeface="Calibri"/>
              <a:ea typeface="Calibri"/>
              <a:cs typeface="Calibri"/>
              <a:sym typeface="Calibri"/>
            </a:endParaRPr>
          </a:p>
          <a:p>
            <a:pPr marL="914400" lvl="0" indent="0" algn="ctr" rtl="0">
              <a:spcBef>
                <a:spcPts val="0"/>
              </a:spcBef>
              <a:spcAft>
                <a:spcPts val="0"/>
              </a:spcAft>
              <a:buNone/>
            </a:pPr>
            <a:endParaRPr sz="2100">
              <a:solidFill>
                <a:srgbClr val="000000"/>
              </a:solidFill>
              <a:latin typeface="Calibri"/>
              <a:ea typeface="Calibri"/>
              <a:cs typeface="Calibri"/>
              <a:sym typeface="Calibri"/>
            </a:endParaRPr>
          </a:p>
          <a:p>
            <a:pPr marL="914400" lvl="0" indent="0" algn="ctr" rtl="0">
              <a:spcBef>
                <a:spcPts val="0"/>
              </a:spcBef>
              <a:spcAft>
                <a:spcPts val="0"/>
              </a:spcAft>
              <a:buNone/>
            </a:pPr>
            <a:endParaRPr sz="2100">
              <a:solidFill>
                <a:srgbClr val="000000"/>
              </a:solidFill>
              <a:latin typeface="Calibri"/>
              <a:ea typeface="Calibri"/>
              <a:cs typeface="Calibri"/>
              <a:sym typeface="Calibri"/>
            </a:endParaRPr>
          </a:p>
          <a:p>
            <a:pPr marL="914400" lvl="0" indent="0" algn="ctr" rtl="0">
              <a:spcBef>
                <a:spcPts val="0"/>
              </a:spcBef>
              <a:spcAft>
                <a:spcPts val="0"/>
              </a:spcAft>
              <a:buNone/>
            </a:pPr>
            <a:endParaRPr sz="2100">
              <a:solidFill>
                <a:srgbClr val="000000"/>
              </a:solidFill>
              <a:latin typeface="Calibri"/>
              <a:ea typeface="Calibri"/>
              <a:cs typeface="Calibri"/>
              <a:sym typeface="Calibri"/>
            </a:endParaRPr>
          </a:p>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Lands up at our website and is Interested. Tries it out. </a:t>
            </a:r>
            <a:endParaRPr sz="2100">
              <a:solidFill>
                <a:srgbClr val="000000"/>
              </a:solidFill>
              <a:latin typeface="Calibri"/>
              <a:ea typeface="Calibri"/>
              <a:cs typeface="Calibri"/>
              <a:sym typeface="Calibri"/>
            </a:endParaRPr>
          </a:p>
        </p:txBody>
      </p:sp>
      <p:pic>
        <p:nvPicPr>
          <p:cNvPr id="221" name="Google Shape;221;p40"/>
          <p:cNvPicPr preferRelativeResize="0"/>
          <p:nvPr/>
        </p:nvPicPr>
        <p:blipFill rotWithShape="1">
          <a:blip r:embed="rId3">
            <a:alphaModFix/>
          </a:blip>
          <a:srcRect b="7935"/>
          <a:stretch/>
        </p:blipFill>
        <p:spPr>
          <a:xfrm>
            <a:off x="292850" y="850088"/>
            <a:ext cx="4045200" cy="3443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5"/>
        <p:cNvGrpSpPr/>
        <p:nvPr/>
      </p:nvGrpSpPr>
      <p:grpSpPr>
        <a:xfrm>
          <a:off x="0" y="0"/>
          <a:ext cx="0" cy="0"/>
          <a:chOff x="0" y="0"/>
          <a:chExt cx="0" cy="0"/>
        </a:xfrm>
      </p:grpSpPr>
      <p:sp>
        <p:nvSpPr>
          <p:cNvPr id="226" name="Google Shape;226;p41"/>
          <p:cNvSpPr txBox="1">
            <a:spLocks noGrp="1"/>
          </p:cNvSpPr>
          <p:nvPr>
            <p:ph type="title"/>
          </p:nvPr>
        </p:nvSpPr>
        <p:spPr>
          <a:xfrm>
            <a:off x="4842675" y="1716600"/>
            <a:ext cx="4045200" cy="17103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Landing screen of application.</a:t>
            </a:r>
            <a:endParaRPr sz="2100">
              <a:solidFill>
                <a:srgbClr val="000000"/>
              </a:solidFill>
              <a:latin typeface="Calibri"/>
              <a:ea typeface="Calibri"/>
              <a:cs typeface="Calibri"/>
              <a:sym typeface="Calibri"/>
            </a:endParaRPr>
          </a:p>
          <a:p>
            <a:pPr marL="457200" lvl="0" indent="0" algn="l" rtl="0">
              <a:spcBef>
                <a:spcPts val="0"/>
              </a:spcBef>
              <a:spcAft>
                <a:spcPts val="0"/>
              </a:spcAft>
              <a:buNone/>
            </a:pPr>
            <a:endParaRPr sz="2100">
              <a:solidFill>
                <a:srgbClr val="000000"/>
              </a:solidFill>
              <a:latin typeface="Calibri"/>
              <a:ea typeface="Calibri"/>
              <a:cs typeface="Calibri"/>
              <a:sym typeface="Calibri"/>
            </a:endParaRPr>
          </a:p>
          <a:p>
            <a:pPr marL="457200" lvl="0" indent="0" algn="l" rtl="0">
              <a:spcBef>
                <a:spcPts val="0"/>
              </a:spcBef>
              <a:spcAft>
                <a:spcPts val="0"/>
              </a:spcAft>
              <a:buNone/>
            </a:pPr>
            <a:endParaRPr sz="2100">
              <a:solidFill>
                <a:srgbClr val="000000"/>
              </a:solidFill>
              <a:latin typeface="Calibri"/>
              <a:ea typeface="Calibri"/>
              <a:cs typeface="Calibri"/>
              <a:sym typeface="Calibri"/>
            </a:endParaRPr>
          </a:p>
          <a:p>
            <a:pPr marL="457200" lvl="0" indent="0" algn="l" rtl="0">
              <a:spcBef>
                <a:spcPts val="0"/>
              </a:spcBef>
              <a:spcAft>
                <a:spcPts val="0"/>
              </a:spcAft>
              <a:buNone/>
            </a:pPr>
            <a:endParaRPr sz="2100">
              <a:solidFill>
                <a:srgbClr val="000000"/>
              </a:solidFill>
              <a:latin typeface="Calibri"/>
              <a:ea typeface="Calibri"/>
              <a:cs typeface="Calibri"/>
              <a:sym typeface="Calibri"/>
            </a:endParaRPr>
          </a:p>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Easy one click toggle access to virtual system</a:t>
            </a:r>
            <a:endParaRPr sz="2100">
              <a:solidFill>
                <a:srgbClr val="000000"/>
              </a:solidFill>
              <a:latin typeface="Calibri"/>
              <a:ea typeface="Calibri"/>
              <a:cs typeface="Calibri"/>
              <a:sym typeface="Calibri"/>
            </a:endParaRPr>
          </a:p>
        </p:txBody>
      </p:sp>
      <p:pic>
        <p:nvPicPr>
          <p:cNvPr id="227" name="Google Shape;227;p41"/>
          <p:cNvPicPr preferRelativeResize="0"/>
          <p:nvPr/>
        </p:nvPicPr>
        <p:blipFill rotWithShape="1">
          <a:blip r:embed="rId3">
            <a:alphaModFix/>
          </a:blip>
          <a:srcRect b="7149"/>
          <a:stretch/>
        </p:blipFill>
        <p:spPr>
          <a:xfrm>
            <a:off x="263400" y="836375"/>
            <a:ext cx="4045200" cy="3473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1"/>
        <p:cNvGrpSpPr/>
        <p:nvPr/>
      </p:nvGrpSpPr>
      <p:grpSpPr>
        <a:xfrm>
          <a:off x="0" y="0"/>
          <a:ext cx="0" cy="0"/>
          <a:chOff x="0" y="0"/>
          <a:chExt cx="0" cy="0"/>
        </a:xfrm>
      </p:grpSpPr>
      <p:sp>
        <p:nvSpPr>
          <p:cNvPr id="232" name="Google Shape;232;p42"/>
          <p:cNvSpPr txBox="1">
            <a:spLocks noGrp="1"/>
          </p:cNvSpPr>
          <p:nvPr>
            <p:ph type="title"/>
          </p:nvPr>
        </p:nvSpPr>
        <p:spPr>
          <a:xfrm>
            <a:off x="4747750" y="1969225"/>
            <a:ext cx="4045200" cy="17103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Can also select required licenses if available</a:t>
            </a: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Floating licenses enable users to pay according to usage.</a:t>
            </a:r>
            <a:endParaRPr sz="2100">
              <a:solidFill>
                <a:srgbClr val="000000"/>
              </a:solidFill>
              <a:latin typeface="Calibri"/>
              <a:ea typeface="Calibri"/>
              <a:cs typeface="Calibri"/>
              <a:sym typeface="Calibri"/>
            </a:endParaRPr>
          </a:p>
        </p:txBody>
      </p:sp>
      <p:pic>
        <p:nvPicPr>
          <p:cNvPr id="233" name="Google Shape;233;p42"/>
          <p:cNvPicPr preferRelativeResize="0"/>
          <p:nvPr/>
        </p:nvPicPr>
        <p:blipFill rotWithShape="1">
          <a:blip r:embed="rId3">
            <a:alphaModFix/>
          </a:blip>
          <a:srcRect b="7732"/>
          <a:stretch/>
        </p:blipFill>
        <p:spPr>
          <a:xfrm>
            <a:off x="263400" y="816000"/>
            <a:ext cx="4045200" cy="345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37"/>
        <p:cNvGrpSpPr/>
        <p:nvPr/>
      </p:nvGrpSpPr>
      <p:grpSpPr>
        <a:xfrm>
          <a:off x="0" y="0"/>
          <a:ext cx="0" cy="0"/>
          <a:chOff x="0" y="0"/>
          <a:chExt cx="0" cy="0"/>
        </a:xfrm>
      </p:grpSpPr>
      <p:sp>
        <p:nvSpPr>
          <p:cNvPr id="238" name="Google Shape;238;p43"/>
          <p:cNvSpPr txBox="1">
            <a:spLocks noGrp="1"/>
          </p:cNvSpPr>
          <p:nvPr>
            <p:ph type="title"/>
          </p:nvPr>
        </p:nvSpPr>
        <p:spPr>
          <a:xfrm>
            <a:off x="4859575" y="2226375"/>
            <a:ext cx="4045200" cy="17103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Access to virtual system without concerning oneself with system specification.</a:t>
            </a: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No perceivable difference from a local system.</a:t>
            </a:r>
            <a:endParaRPr sz="2100">
              <a:solidFill>
                <a:srgbClr val="000000"/>
              </a:solidFill>
              <a:latin typeface="Calibri"/>
              <a:ea typeface="Calibri"/>
              <a:cs typeface="Calibri"/>
              <a:sym typeface="Calibri"/>
            </a:endParaRPr>
          </a:p>
        </p:txBody>
      </p:sp>
      <p:pic>
        <p:nvPicPr>
          <p:cNvPr id="239" name="Google Shape;239;p43"/>
          <p:cNvPicPr preferRelativeResize="0"/>
          <p:nvPr/>
        </p:nvPicPr>
        <p:blipFill rotWithShape="1">
          <a:blip r:embed="rId3">
            <a:alphaModFix/>
          </a:blip>
          <a:srcRect b="7935"/>
          <a:stretch/>
        </p:blipFill>
        <p:spPr>
          <a:xfrm>
            <a:off x="263400" y="818850"/>
            <a:ext cx="4045200" cy="3443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9"/>
        <p:cNvGrpSpPr/>
        <p:nvPr/>
      </p:nvGrpSpPr>
      <p:grpSpPr>
        <a:xfrm>
          <a:off x="0" y="0"/>
          <a:ext cx="0" cy="0"/>
          <a:chOff x="0" y="0"/>
          <a:chExt cx="0" cy="0"/>
        </a:xfrm>
      </p:grpSpPr>
      <p:pic>
        <p:nvPicPr>
          <p:cNvPr id="130" name="Google Shape;130;p26"/>
          <p:cNvPicPr preferRelativeResize="0"/>
          <p:nvPr/>
        </p:nvPicPr>
        <p:blipFill>
          <a:blip r:embed="rId3">
            <a:alphaModFix/>
          </a:blip>
          <a:stretch>
            <a:fillRect/>
          </a:stretch>
        </p:blipFill>
        <p:spPr>
          <a:xfrm>
            <a:off x="-39500" y="-42825"/>
            <a:ext cx="9220200" cy="5186324"/>
          </a:xfrm>
          <a:prstGeom prst="rect">
            <a:avLst/>
          </a:prstGeom>
          <a:noFill/>
          <a:ln>
            <a:noFill/>
          </a:ln>
        </p:spPr>
      </p:pic>
      <p:pic>
        <p:nvPicPr>
          <p:cNvPr id="131" name="Google Shape;131;p26" title="adium-final2.mp4">
            <a:hlinkClick r:id="rId4"/>
          </p:cNvPr>
          <p:cNvPicPr preferRelativeResize="0"/>
          <p:nvPr/>
        </p:nvPicPr>
        <p:blipFill>
          <a:blip r:embed="rId5">
            <a:alphaModFix/>
          </a:blip>
          <a:stretch>
            <a:fillRect/>
          </a:stretch>
        </p:blipFill>
        <p:spPr>
          <a:xfrm>
            <a:off x="1251488" y="75791"/>
            <a:ext cx="6769000" cy="5143500"/>
          </a:xfrm>
          <a:prstGeom prst="rect">
            <a:avLst/>
          </a:prstGeom>
          <a:noFill/>
          <a:ln>
            <a:noFill/>
          </a:ln>
        </p:spPr>
      </p:pic>
      <p:sp>
        <p:nvSpPr>
          <p:cNvPr id="2" name="TextBox 1">
            <a:extLst>
              <a:ext uri="{FF2B5EF4-FFF2-40B4-BE49-F238E27FC236}">
                <a16:creationId xmlns:a16="http://schemas.microsoft.com/office/drawing/2014/main" id="{788FFEBC-77CF-40F1-8516-260FF3602152}"/>
              </a:ext>
            </a:extLst>
          </p:cNvPr>
          <p:cNvSpPr txBox="1"/>
          <p:nvPr/>
        </p:nvSpPr>
        <p:spPr>
          <a:xfrm>
            <a:off x="3169403" y="2288727"/>
            <a:ext cx="4076055" cy="523220"/>
          </a:xfrm>
          <a:prstGeom prst="rect">
            <a:avLst/>
          </a:prstGeom>
          <a:noFill/>
        </p:spPr>
        <p:txBody>
          <a:bodyPr wrap="square" rtlCol="0">
            <a:spAutoFit/>
          </a:bodyPr>
          <a:lstStyle/>
          <a:p>
            <a:r>
              <a:rPr lang="en-US" sz="2800" dirty="0" err="1">
                <a:solidFill>
                  <a:schemeClr val="bg2">
                    <a:lumMod val="20000"/>
                    <a:lumOff val="80000"/>
                  </a:schemeClr>
                </a:solidFill>
                <a:latin typeface="Calibri Light" panose="020F0302020204030204" pitchFamily="34" charset="0"/>
                <a:cs typeface="Calibri Light" panose="020F0302020204030204" pitchFamily="34" charset="0"/>
              </a:rPr>
              <a:t>Adium</a:t>
            </a:r>
            <a:r>
              <a:rPr lang="en-US" sz="2800" dirty="0">
                <a:solidFill>
                  <a:schemeClr val="bg2">
                    <a:lumMod val="20000"/>
                    <a:lumOff val="80000"/>
                  </a:schemeClr>
                </a:solidFill>
                <a:latin typeface="Calibri Light" panose="020F0302020204030204" pitchFamily="34" charset="0"/>
                <a:cs typeface="Calibri Light" panose="020F0302020204030204" pitchFamily="34" charset="0"/>
              </a:rPr>
              <a:t> Commercial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3"/>
        <p:cNvGrpSpPr/>
        <p:nvPr/>
      </p:nvGrpSpPr>
      <p:grpSpPr>
        <a:xfrm>
          <a:off x="0" y="0"/>
          <a:ext cx="0" cy="0"/>
          <a:chOff x="0" y="0"/>
          <a:chExt cx="0" cy="0"/>
        </a:xfrm>
      </p:grpSpPr>
      <p:sp>
        <p:nvSpPr>
          <p:cNvPr id="244" name="Google Shape;244;p44"/>
          <p:cNvSpPr txBox="1">
            <a:spLocks noGrp="1"/>
          </p:cNvSpPr>
          <p:nvPr>
            <p:ph type="title"/>
          </p:nvPr>
        </p:nvSpPr>
        <p:spPr>
          <a:xfrm>
            <a:off x="4796875" y="2168750"/>
            <a:ext cx="4045200" cy="17103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Runs resource intensive applications with ease.</a:t>
            </a: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Optimal resources are directly allocated without user interference.</a:t>
            </a:r>
            <a:endParaRPr sz="2100">
              <a:solidFill>
                <a:srgbClr val="000000"/>
              </a:solidFill>
              <a:latin typeface="Calibri"/>
              <a:ea typeface="Calibri"/>
              <a:cs typeface="Calibri"/>
              <a:sym typeface="Calibri"/>
            </a:endParaRPr>
          </a:p>
        </p:txBody>
      </p:sp>
      <p:pic>
        <p:nvPicPr>
          <p:cNvPr id="245" name="Google Shape;245;p44"/>
          <p:cNvPicPr preferRelativeResize="0"/>
          <p:nvPr/>
        </p:nvPicPr>
        <p:blipFill rotWithShape="1">
          <a:blip r:embed="rId3">
            <a:alphaModFix/>
          </a:blip>
          <a:srcRect b="7209"/>
          <a:stretch/>
        </p:blipFill>
        <p:spPr>
          <a:xfrm>
            <a:off x="263400" y="818850"/>
            <a:ext cx="4045200" cy="347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9"/>
        <p:cNvGrpSpPr/>
        <p:nvPr/>
      </p:nvGrpSpPr>
      <p:grpSpPr>
        <a:xfrm>
          <a:off x="0" y="0"/>
          <a:ext cx="0" cy="0"/>
          <a:chOff x="0" y="0"/>
          <a:chExt cx="0" cy="0"/>
        </a:xfrm>
      </p:grpSpPr>
      <p:sp>
        <p:nvSpPr>
          <p:cNvPr id="250" name="Google Shape;250;p45"/>
          <p:cNvSpPr txBox="1">
            <a:spLocks noGrp="1"/>
          </p:cNvSpPr>
          <p:nvPr>
            <p:ph type="title"/>
          </p:nvPr>
        </p:nvSpPr>
        <p:spPr>
          <a:xfrm>
            <a:off x="4851025" y="2038350"/>
            <a:ext cx="4045200" cy="1710300"/>
          </a:xfrm>
          <a:prstGeom prst="rect">
            <a:avLst/>
          </a:prstGeom>
        </p:spPr>
        <p:txBody>
          <a:bodyPr spcFirstLastPara="1" wrap="square" lIns="91425" tIns="91425" rIns="91425" bIns="91425" anchor="b" anchorCtr="0">
            <a:noAutofit/>
          </a:bodyPr>
          <a:lstStyle/>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Pay according to time and amount of resources used. </a:t>
            </a: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914400" lvl="0" indent="0" algn="l" rtl="0">
              <a:spcBef>
                <a:spcPts val="0"/>
              </a:spcBef>
              <a:spcAft>
                <a:spcPts val="0"/>
              </a:spcAft>
              <a:buNone/>
            </a:pPr>
            <a:endParaRPr sz="2100">
              <a:solidFill>
                <a:srgbClr val="000000"/>
              </a:solidFill>
              <a:latin typeface="Calibri"/>
              <a:ea typeface="Calibri"/>
              <a:cs typeface="Calibri"/>
              <a:sym typeface="Calibri"/>
            </a:endParaRPr>
          </a:p>
          <a:p>
            <a:pPr marL="457200" lvl="0" indent="-361950" algn="l" rtl="0">
              <a:spcBef>
                <a:spcPts val="0"/>
              </a:spcBef>
              <a:spcAft>
                <a:spcPts val="0"/>
              </a:spcAft>
              <a:buClr>
                <a:srgbClr val="000000"/>
              </a:buClr>
              <a:buSzPts val="2100"/>
              <a:buFont typeface="Calibri"/>
              <a:buChar char="●"/>
            </a:pPr>
            <a:r>
              <a:rPr lang="sv" sz="2100">
                <a:solidFill>
                  <a:srgbClr val="000000"/>
                </a:solidFill>
                <a:latin typeface="Calibri"/>
                <a:ea typeface="Calibri"/>
                <a:cs typeface="Calibri"/>
                <a:sym typeface="Calibri"/>
              </a:rPr>
              <a:t>Cheaper than owning a computer for the average user.</a:t>
            </a:r>
            <a:endParaRPr sz="2100">
              <a:solidFill>
                <a:srgbClr val="000000"/>
              </a:solidFill>
              <a:latin typeface="Calibri"/>
              <a:ea typeface="Calibri"/>
              <a:cs typeface="Calibri"/>
              <a:sym typeface="Calibri"/>
            </a:endParaRPr>
          </a:p>
        </p:txBody>
      </p:sp>
      <p:pic>
        <p:nvPicPr>
          <p:cNvPr id="251" name="Google Shape;251;p45"/>
          <p:cNvPicPr preferRelativeResize="0"/>
          <p:nvPr/>
        </p:nvPicPr>
        <p:blipFill rotWithShape="1">
          <a:blip r:embed="rId3">
            <a:alphaModFix/>
          </a:blip>
          <a:srcRect b="7697"/>
          <a:stretch/>
        </p:blipFill>
        <p:spPr>
          <a:xfrm>
            <a:off x="263400" y="842975"/>
            <a:ext cx="4045200" cy="3452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55"/>
        <p:cNvGrpSpPr/>
        <p:nvPr/>
      </p:nvGrpSpPr>
      <p:grpSpPr>
        <a:xfrm>
          <a:off x="0" y="0"/>
          <a:ext cx="0" cy="0"/>
          <a:chOff x="0" y="0"/>
          <a:chExt cx="0" cy="0"/>
        </a:xfrm>
      </p:grpSpPr>
      <p:pic>
        <p:nvPicPr>
          <p:cNvPr id="256" name="Google Shape;256;p46"/>
          <p:cNvPicPr preferRelativeResize="0"/>
          <p:nvPr/>
        </p:nvPicPr>
        <p:blipFill rotWithShape="1">
          <a:blip r:embed="rId3">
            <a:alphaModFix/>
          </a:blip>
          <a:srcRect b="4598"/>
          <a:stretch/>
        </p:blipFill>
        <p:spPr>
          <a:xfrm>
            <a:off x="6795875" y="1572938"/>
            <a:ext cx="1819500" cy="1997626"/>
          </a:xfrm>
          <a:prstGeom prst="rect">
            <a:avLst/>
          </a:prstGeom>
          <a:noFill/>
          <a:ln>
            <a:noFill/>
          </a:ln>
        </p:spPr>
      </p:pic>
      <p:pic>
        <p:nvPicPr>
          <p:cNvPr id="257" name="Google Shape;257;p46"/>
          <p:cNvPicPr preferRelativeResize="0"/>
          <p:nvPr/>
        </p:nvPicPr>
        <p:blipFill>
          <a:blip r:embed="rId4">
            <a:alphaModFix/>
          </a:blip>
          <a:stretch>
            <a:fillRect/>
          </a:stretch>
        </p:blipFill>
        <p:spPr>
          <a:xfrm>
            <a:off x="287850" y="1600525"/>
            <a:ext cx="1953051" cy="1942450"/>
          </a:xfrm>
          <a:prstGeom prst="rect">
            <a:avLst/>
          </a:prstGeom>
          <a:noFill/>
          <a:ln>
            <a:noFill/>
          </a:ln>
        </p:spPr>
      </p:pic>
      <p:pic>
        <p:nvPicPr>
          <p:cNvPr id="258" name="Google Shape;258;p46"/>
          <p:cNvPicPr preferRelativeResize="0"/>
          <p:nvPr/>
        </p:nvPicPr>
        <p:blipFill>
          <a:blip r:embed="rId5">
            <a:alphaModFix/>
          </a:blip>
          <a:stretch>
            <a:fillRect/>
          </a:stretch>
        </p:blipFill>
        <p:spPr>
          <a:xfrm>
            <a:off x="2650060" y="1600522"/>
            <a:ext cx="1663755" cy="1942450"/>
          </a:xfrm>
          <a:prstGeom prst="rect">
            <a:avLst/>
          </a:prstGeom>
          <a:noFill/>
          <a:ln>
            <a:noFill/>
          </a:ln>
        </p:spPr>
      </p:pic>
      <p:pic>
        <p:nvPicPr>
          <p:cNvPr id="259" name="Google Shape;259;p46"/>
          <p:cNvPicPr preferRelativeResize="0"/>
          <p:nvPr/>
        </p:nvPicPr>
        <p:blipFill>
          <a:blip r:embed="rId6">
            <a:alphaModFix/>
          </a:blip>
          <a:stretch>
            <a:fillRect/>
          </a:stretch>
        </p:blipFill>
        <p:spPr>
          <a:xfrm>
            <a:off x="4722963" y="1604825"/>
            <a:ext cx="1663751" cy="1933847"/>
          </a:xfrm>
          <a:prstGeom prst="rect">
            <a:avLst/>
          </a:prstGeom>
          <a:noFill/>
          <a:ln>
            <a:noFill/>
          </a:ln>
        </p:spPr>
      </p:pic>
      <p:sp>
        <p:nvSpPr>
          <p:cNvPr id="260" name="Google Shape;260;p46"/>
          <p:cNvSpPr txBox="1"/>
          <p:nvPr/>
        </p:nvSpPr>
        <p:spPr>
          <a:xfrm>
            <a:off x="2240888" y="207525"/>
            <a:ext cx="4153500" cy="66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sz="4200">
                <a:solidFill>
                  <a:srgbClr val="FFFFFF"/>
                </a:solidFill>
                <a:latin typeface="Verdana"/>
                <a:ea typeface="Verdana"/>
                <a:cs typeface="Verdana"/>
                <a:sym typeface="Verdana"/>
              </a:rPr>
              <a:t>Nickel Tour</a:t>
            </a:r>
            <a:endParaRPr sz="4200">
              <a:solidFill>
                <a:srgbClr val="FFFFFF"/>
              </a:solidFill>
              <a:latin typeface="Verdana"/>
              <a:ea typeface="Verdana"/>
              <a:cs typeface="Verdana"/>
              <a:sym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4"/>
        <p:cNvGrpSpPr/>
        <p:nvPr/>
      </p:nvGrpSpPr>
      <p:grpSpPr>
        <a:xfrm>
          <a:off x="0" y="0"/>
          <a:ext cx="0" cy="0"/>
          <a:chOff x="0" y="0"/>
          <a:chExt cx="0" cy="0"/>
        </a:xfrm>
      </p:grpSpPr>
      <p:sp>
        <p:nvSpPr>
          <p:cNvPr id="265" name="Google Shape;265;p47"/>
          <p:cNvSpPr txBox="1"/>
          <p:nvPr/>
        </p:nvSpPr>
        <p:spPr>
          <a:xfrm>
            <a:off x="2495225" y="0"/>
            <a:ext cx="4153500" cy="66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sz="4200">
                <a:solidFill>
                  <a:srgbClr val="FFFFFF"/>
                </a:solidFill>
                <a:latin typeface="Verdana"/>
                <a:ea typeface="Verdana"/>
                <a:cs typeface="Verdana"/>
                <a:sym typeface="Verdana"/>
              </a:rPr>
              <a:t>Dashboard</a:t>
            </a:r>
            <a:endParaRPr sz="4200">
              <a:solidFill>
                <a:srgbClr val="FFFFFF"/>
              </a:solidFill>
              <a:latin typeface="Verdana"/>
              <a:ea typeface="Verdana"/>
              <a:cs typeface="Verdana"/>
              <a:sym typeface="Verdana"/>
            </a:endParaRPr>
          </a:p>
        </p:txBody>
      </p:sp>
      <p:pic>
        <p:nvPicPr>
          <p:cNvPr id="266" name="Google Shape;266;p47"/>
          <p:cNvPicPr preferRelativeResize="0"/>
          <p:nvPr/>
        </p:nvPicPr>
        <p:blipFill>
          <a:blip r:embed="rId3">
            <a:alphaModFix/>
          </a:blip>
          <a:stretch>
            <a:fillRect/>
          </a:stretch>
        </p:blipFill>
        <p:spPr>
          <a:xfrm>
            <a:off x="1711675" y="856425"/>
            <a:ext cx="5720627" cy="4068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0"/>
        <p:cNvGrpSpPr/>
        <p:nvPr/>
      </p:nvGrpSpPr>
      <p:grpSpPr>
        <a:xfrm>
          <a:off x="0" y="0"/>
          <a:ext cx="0" cy="0"/>
          <a:chOff x="0" y="0"/>
          <a:chExt cx="0" cy="0"/>
        </a:xfrm>
      </p:grpSpPr>
      <p:pic>
        <p:nvPicPr>
          <p:cNvPr id="271" name="Google Shape;271;p48"/>
          <p:cNvPicPr preferRelativeResize="0"/>
          <p:nvPr/>
        </p:nvPicPr>
        <p:blipFill rotWithShape="1">
          <a:blip r:embed="rId3">
            <a:alphaModFix/>
          </a:blip>
          <a:srcRect t="25707" r="42814" b="5112"/>
          <a:stretch/>
        </p:blipFill>
        <p:spPr>
          <a:xfrm>
            <a:off x="298675" y="885192"/>
            <a:ext cx="3978855" cy="3373100"/>
          </a:xfrm>
          <a:prstGeom prst="rect">
            <a:avLst/>
          </a:prstGeom>
          <a:noFill/>
          <a:ln>
            <a:noFill/>
          </a:ln>
        </p:spPr>
      </p:pic>
      <p:sp>
        <p:nvSpPr>
          <p:cNvPr id="272" name="Google Shape;272;p48"/>
          <p:cNvSpPr txBox="1">
            <a:spLocks noGrp="1"/>
          </p:cNvSpPr>
          <p:nvPr>
            <p:ph type="title"/>
          </p:nvPr>
        </p:nvSpPr>
        <p:spPr>
          <a:xfrm>
            <a:off x="265500" y="2031900"/>
            <a:ext cx="4045200" cy="107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v" sz="3000" b="1">
                <a:latin typeface="Verdana"/>
                <a:ea typeface="Verdana"/>
                <a:cs typeface="Verdana"/>
                <a:sym typeface="Verdana"/>
              </a:rPr>
              <a:t>preliminary saving</a:t>
            </a:r>
            <a:endParaRPr sz="3000" b="1">
              <a:latin typeface="Verdana"/>
              <a:ea typeface="Verdana"/>
              <a:cs typeface="Verdana"/>
              <a:sym typeface="Verdana"/>
            </a:endParaRPr>
          </a:p>
        </p:txBody>
      </p:sp>
      <p:sp>
        <p:nvSpPr>
          <p:cNvPr id="273" name="Google Shape;273;p48"/>
          <p:cNvSpPr txBox="1">
            <a:spLocks noGrp="1"/>
          </p:cNvSpPr>
          <p:nvPr>
            <p:ph type="body" idx="2"/>
          </p:nvPr>
        </p:nvSpPr>
        <p:spPr>
          <a:xfrm>
            <a:off x="4939500" y="724200"/>
            <a:ext cx="39132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rgbClr val="000000"/>
              </a:solidFill>
              <a:latin typeface="Calibri"/>
              <a:ea typeface="Calibri"/>
              <a:cs typeface="Calibri"/>
              <a:sym typeface="Calibri"/>
            </a:endParaRPr>
          </a:p>
          <a:p>
            <a:pPr marL="457200" lvl="0" indent="-342900" algn="l" rtl="0">
              <a:spcBef>
                <a:spcPts val="1600"/>
              </a:spcBef>
              <a:spcAft>
                <a:spcPts val="0"/>
              </a:spcAft>
              <a:buClr>
                <a:srgbClr val="000000"/>
              </a:buClr>
              <a:buSzPts val="1800"/>
              <a:buFont typeface="Calibri"/>
              <a:buChar char="●"/>
            </a:pPr>
            <a:r>
              <a:rPr lang="sv">
                <a:solidFill>
                  <a:srgbClr val="000000"/>
                </a:solidFill>
                <a:latin typeface="Calibri"/>
                <a:ea typeface="Calibri"/>
                <a:cs typeface="Calibri"/>
                <a:sym typeface="Calibri"/>
              </a:rPr>
              <a:t>Cost estimates</a:t>
            </a:r>
            <a:endParaRPr>
              <a:solidFill>
                <a:srgbClr val="000000"/>
              </a:solidFill>
              <a:latin typeface="Calibri"/>
              <a:ea typeface="Calibri"/>
              <a:cs typeface="Calibri"/>
              <a:sym typeface="Calibri"/>
            </a:endParaRPr>
          </a:p>
          <a:p>
            <a:pPr marL="457200" lvl="0" indent="-342900" algn="l" rtl="0">
              <a:spcBef>
                <a:spcPts val="0"/>
              </a:spcBef>
              <a:spcAft>
                <a:spcPts val="0"/>
              </a:spcAft>
              <a:buClr>
                <a:srgbClr val="000000"/>
              </a:buClr>
              <a:buSzPts val="1800"/>
              <a:buFont typeface="Calibri"/>
              <a:buChar char="●"/>
            </a:pPr>
            <a:r>
              <a:rPr lang="sv">
                <a:solidFill>
                  <a:srgbClr val="000000"/>
                </a:solidFill>
                <a:latin typeface="Calibri"/>
                <a:ea typeface="Calibri"/>
                <a:cs typeface="Calibri"/>
                <a:sym typeface="Calibri"/>
              </a:rPr>
              <a:t>Profit margins </a:t>
            </a:r>
            <a:endParaRPr>
              <a:solidFill>
                <a:srgbClr val="000000"/>
              </a:solidFill>
              <a:latin typeface="Calibri"/>
              <a:ea typeface="Calibri"/>
              <a:cs typeface="Calibri"/>
              <a:sym typeface="Calibri"/>
            </a:endParaRPr>
          </a:p>
          <a:p>
            <a:pPr marL="0" lvl="0" indent="0" algn="l" rtl="0">
              <a:spcBef>
                <a:spcPts val="1600"/>
              </a:spcBef>
              <a:spcAft>
                <a:spcPts val="1600"/>
              </a:spcAft>
              <a:buNone/>
            </a:pPr>
            <a:endParaRPr sz="2000">
              <a:solidFill>
                <a:srgbClr val="202124"/>
              </a:solidFill>
              <a:highlight>
                <a:srgbClr val="FFFFFF"/>
              </a:highlight>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Shape 277"/>
        <p:cNvGrpSpPr/>
        <p:nvPr/>
      </p:nvGrpSpPr>
      <p:grpSpPr>
        <a:xfrm>
          <a:off x="0" y="0"/>
          <a:ext cx="0" cy="0"/>
          <a:chOff x="0" y="0"/>
          <a:chExt cx="0" cy="0"/>
        </a:xfrm>
      </p:grpSpPr>
      <p:pic>
        <p:nvPicPr>
          <p:cNvPr id="278" name="Google Shape;278;p49"/>
          <p:cNvPicPr preferRelativeResize="0"/>
          <p:nvPr/>
        </p:nvPicPr>
        <p:blipFill>
          <a:blip r:embed="rId3">
            <a:alphaModFix/>
          </a:blip>
          <a:stretch>
            <a:fillRect/>
          </a:stretch>
        </p:blipFill>
        <p:spPr>
          <a:xfrm>
            <a:off x="163000" y="217975"/>
            <a:ext cx="2766850" cy="1660125"/>
          </a:xfrm>
          <a:prstGeom prst="rect">
            <a:avLst/>
          </a:prstGeom>
          <a:noFill/>
          <a:ln>
            <a:noFill/>
          </a:ln>
        </p:spPr>
      </p:pic>
      <p:sp>
        <p:nvSpPr>
          <p:cNvPr id="279" name="Google Shape;279;p49"/>
          <p:cNvSpPr txBox="1"/>
          <p:nvPr/>
        </p:nvSpPr>
        <p:spPr>
          <a:xfrm>
            <a:off x="3004088" y="707550"/>
            <a:ext cx="1262100" cy="5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$2,799.00  </a:t>
            </a:r>
            <a:endParaRPr sz="1800" dirty="0">
              <a:solidFill>
                <a:schemeClr val="bg2">
                  <a:lumMod val="20000"/>
                  <a:lumOff val="80000"/>
                </a:schemeClr>
              </a:solidFill>
              <a:latin typeface="Calibri"/>
              <a:ea typeface="Calibri"/>
              <a:cs typeface="Calibri"/>
              <a:sym typeface="Calibri"/>
            </a:endParaRPr>
          </a:p>
        </p:txBody>
      </p:sp>
      <p:cxnSp>
        <p:nvCxnSpPr>
          <p:cNvPr id="280" name="Google Shape;280;p49"/>
          <p:cNvCxnSpPr/>
          <p:nvPr/>
        </p:nvCxnSpPr>
        <p:spPr>
          <a:xfrm>
            <a:off x="4340438" y="971850"/>
            <a:ext cx="837600" cy="1800"/>
          </a:xfrm>
          <a:prstGeom prst="straightConnector1">
            <a:avLst/>
          </a:prstGeom>
          <a:noFill/>
          <a:ln w="38100" cap="flat" cmpd="sng">
            <a:solidFill>
              <a:schemeClr val="tx1"/>
            </a:solidFill>
            <a:prstDash val="solid"/>
            <a:round/>
            <a:headEnd type="none" w="med" len="med"/>
            <a:tailEnd type="triangle" w="med" len="med"/>
          </a:ln>
        </p:spPr>
      </p:cxnSp>
      <p:sp>
        <p:nvSpPr>
          <p:cNvPr id="281" name="Google Shape;281;p49"/>
          <p:cNvSpPr txBox="1"/>
          <p:nvPr/>
        </p:nvSpPr>
        <p:spPr>
          <a:xfrm>
            <a:off x="5358450" y="743838"/>
            <a:ext cx="26832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$46/month  (5 years)</a:t>
            </a:r>
            <a:endParaRPr sz="1800" dirty="0">
              <a:solidFill>
                <a:schemeClr val="bg2">
                  <a:lumMod val="20000"/>
                  <a:lumOff val="80000"/>
                </a:schemeClr>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Shape 285"/>
        <p:cNvGrpSpPr/>
        <p:nvPr/>
      </p:nvGrpSpPr>
      <p:grpSpPr>
        <a:xfrm>
          <a:off x="0" y="0"/>
          <a:ext cx="0" cy="0"/>
          <a:chOff x="0" y="0"/>
          <a:chExt cx="0" cy="0"/>
        </a:xfrm>
      </p:grpSpPr>
      <p:pic>
        <p:nvPicPr>
          <p:cNvPr id="286" name="Google Shape;286;p50"/>
          <p:cNvPicPr preferRelativeResize="0"/>
          <p:nvPr/>
        </p:nvPicPr>
        <p:blipFill>
          <a:blip r:embed="rId3">
            <a:alphaModFix/>
          </a:blip>
          <a:stretch>
            <a:fillRect/>
          </a:stretch>
        </p:blipFill>
        <p:spPr>
          <a:xfrm>
            <a:off x="163000" y="141775"/>
            <a:ext cx="2766850" cy="1660125"/>
          </a:xfrm>
          <a:prstGeom prst="rect">
            <a:avLst/>
          </a:prstGeom>
          <a:noFill/>
          <a:ln>
            <a:noFill/>
          </a:ln>
        </p:spPr>
      </p:pic>
      <p:sp>
        <p:nvSpPr>
          <p:cNvPr id="287" name="Google Shape;287;p50"/>
          <p:cNvSpPr txBox="1"/>
          <p:nvPr/>
        </p:nvSpPr>
        <p:spPr>
          <a:xfrm>
            <a:off x="3004088" y="707550"/>
            <a:ext cx="1262100" cy="5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$2,799.00  </a:t>
            </a:r>
            <a:endParaRPr sz="1800" dirty="0">
              <a:solidFill>
                <a:schemeClr val="bg2">
                  <a:lumMod val="20000"/>
                  <a:lumOff val="80000"/>
                </a:schemeClr>
              </a:solidFill>
              <a:latin typeface="Calibri"/>
              <a:ea typeface="Calibri"/>
              <a:cs typeface="Calibri"/>
              <a:sym typeface="Calibri"/>
            </a:endParaRPr>
          </a:p>
        </p:txBody>
      </p:sp>
      <p:cxnSp>
        <p:nvCxnSpPr>
          <p:cNvPr id="288" name="Google Shape;288;p50"/>
          <p:cNvCxnSpPr/>
          <p:nvPr/>
        </p:nvCxnSpPr>
        <p:spPr>
          <a:xfrm>
            <a:off x="4340438" y="971850"/>
            <a:ext cx="837600" cy="1800"/>
          </a:xfrm>
          <a:prstGeom prst="straightConnector1">
            <a:avLst/>
          </a:prstGeom>
          <a:noFill/>
          <a:ln w="38100" cap="flat" cmpd="sng">
            <a:solidFill>
              <a:schemeClr val="tx1"/>
            </a:solidFill>
            <a:prstDash val="solid"/>
            <a:round/>
            <a:headEnd type="none" w="med" len="med"/>
            <a:tailEnd type="triangle" w="med" len="med"/>
          </a:ln>
        </p:spPr>
      </p:cxnSp>
      <p:sp>
        <p:nvSpPr>
          <p:cNvPr id="289" name="Google Shape;289;p50"/>
          <p:cNvSpPr txBox="1"/>
          <p:nvPr/>
        </p:nvSpPr>
        <p:spPr>
          <a:xfrm>
            <a:off x="5358450" y="743838"/>
            <a:ext cx="26832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$46/month  (5 years)</a:t>
            </a:r>
            <a:endParaRPr sz="1800" dirty="0">
              <a:solidFill>
                <a:schemeClr val="bg2">
                  <a:lumMod val="20000"/>
                  <a:lumOff val="80000"/>
                </a:schemeClr>
              </a:solidFill>
              <a:latin typeface="Calibri"/>
              <a:ea typeface="Calibri"/>
              <a:cs typeface="Calibri"/>
              <a:sym typeface="Calibri"/>
            </a:endParaRPr>
          </a:p>
        </p:txBody>
      </p:sp>
      <p:pic>
        <p:nvPicPr>
          <p:cNvPr id="290" name="Google Shape;290;p50"/>
          <p:cNvPicPr preferRelativeResize="0"/>
          <p:nvPr/>
        </p:nvPicPr>
        <p:blipFill>
          <a:blip r:embed="rId4">
            <a:alphaModFix/>
          </a:blip>
          <a:stretch>
            <a:fillRect/>
          </a:stretch>
        </p:blipFill>
        <p:spPr>
          <a:xfrm>
            <a:off x="273623" y="1967673"/>
            <a:ext cx="2001800" cy="1533950"/>
          </a:xfrm>
          <a:prstGeom prst="rect">
            <a:avLst/>
          </a:prstGeom>
          <a:noFill/>
          <a:ln>
            <a:noFill/>
          </a:ln>
        </p:spPr>
      </p:pic>
      <p:sp>
        <p:nvSpPr>
          <p:cNvPr id="291" name="Google Shape;291;p50"/>
          <p:cNvSpPr txBox="1"/>
          <p:nvPr/>
        </p:nvSpPr>
        <p:spPr>
          <a:xfrm>
            <a:off x="3004088" y="2571750"/>
            <a:ext cx="1262100" cy="5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$2,234.00  </a:t>
            </a:r>
            <a:endParaRPr sz="1800" dirty="0">
              <a:solidFill>
                <a:schemeClr val="bg2">
                  <a:lumMod val="20000"/>
                  <a:lumOff val="80000"/>
                </a:schemeClr>
              </a:solidFill>
              <a:latin typeface="Calibri"/>
              <a:ea typeface="Calibri"/>
              <a:cs typeface="Calibri"/>
              <a:sym typeface="Calibri"/>
            </a:endParaRPr>
          </a:p>
        </p:txBody>
      </p:sp>
      <p:cxnSp>
        <p:nvCxnSpPr>
          <p:cNvPr id="292" name="Google Shape;292;p50"/>
          <p:cNvCxnSpPr/>
          <p:nvPr/>
        </p:nvCxnSpPr>
        <p:spPr>
          <a:xfrm>
            <a:off x="4340438" y="2836050"/>
            <a:ext cx="837600" cy="1800"/>
          </a:xfrm>
          <a:prstGeom prst="straightConnector1">
            <a:avLst/>
          </a:prstGeom>
          <a:noFill/>
          <a:ln w="38100" cap="flat" cmpd="sng">
            <a:solidFill>
              <a:schemeClr val="tx1"/>
            </a:solidFill>
            <a:prstDash val="solid"/>
            <a:round/>
            <a:headEnd type="none" w="med" len="med"/>
            <a:tailEnd type="triangle" w="med" len="med"/>
          </a:ln>
        </p:spPr>
      </p:cxnSp>
      <p:sp>
        <p:nvSpPr>
          <p:cNvPr id="293" name="Google Shape;293;p50"/>
          <p:cNvSpPr txBox="1"/>
          <p:nvPr/>
        </p:nvSpPr>
        <p:spPr>
          <a:xfrm>
            <a:off x="5358450" y="2608938"/>
            <a:ext cx="26832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$37/month  (5 years)</a:t>
            </a:r>
            <a:endParaRPr sz="1800" dirty="0">
              <a:solidFill>
                <a:schemeClr val="bg2">
                  <a:lumMod val="20000"/>
                  <a:lumOff val="80000"/>
                </a:schemeClr>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Shape 297"/>
        <p:cNvGrpSpPr/>
        <p:nvPr/>
      </p:nvGrpSpPr>
      <p:grpSpPr>
        <a:xfrm>
          <a:off x="0" y="0"/>
          <a:ext cx="0" cy="0"/>
          <a:chOff x="0" y="0"/>
          <a:chExt cx="0" cy="0"/>
        </a:xfrm>
      </p:grpSpPr>
      <p:pic>
        <p:nvPicPr>
          <p:cNvPr id="298" name="Google Shape;298;p51"/>
          <p:cNvPicPr preferRelativeResize="0"/>
          <p:nvPr/>
        </p:nvPicPr>
        <p:blipFill>
          <a:blip r:embed="rId3">
            <a:alphaModFix/>
          </a:blip>
          <a:stretch>
            <a:fillRect/>
          </a:stretch>
        </p:blipFill>
        <p:spPr>
          <a:xfrm>
            <a:off x="163000" y="141775"/>
            <a:ext cx="2766850" cy="1660125"/>
          </a:xfrm>
          <a:prstGeom prst="rect">
            <a:avLst/>
          </a:prstGeom>
          <a:noFill/>
          <a:ln>
            <a:noFill/>
          </a:ln>
        </p:spPr>
      </p:pic>
      <p:sp>
        <p:nvSpPr>
          <p:cNvPr id="299" name="Google Shape;299;p51"/>
          <p:cNvSpPr txBox="1"/>
          <p:nvPr/>
        </p:nvSpPr>
        <p:spPr>
          <a:xfrm>
            <a:off x="3004088" y="707550"/>
            <a:ext cx="1262100" cy="5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$2,799.00  </a:t>
            </a:r>
            <a:endParaRPr sz="1800" dirty="0">
              <a:solidFill>
                <a:schemeClr val="bg2">
                  <a:lumMod val="20000"/>
                  <a:lumOff val="80000"/>
                </a:schemeClr>
              </a:solidFill>
              <a:latin typeface="Calibri"/>
              <a:ea typeface="Calibri"/>
              <a:cs typeface="Calibri"/>
              <a:sym typeface="Calibri"/>
            </a:endParaRPr>
          </a:p>
        </p:txBody>
      </p:sp>
      <p:cxnSp>
        <p:nvCxnSpPr>
          <p:cNvPr id="300" name="Google Shape;300;p51"/>
          <p:cNvCxnSpPr/>
          <p:nvPr/>
        </p:nvCxnSpPr>
        <p:spPr>
          <a:xfrm>
            <a:off x="4340438" y="971850"/>
            <a:ext cx="837600" cy="1800"/>
          </a:xfrm>
          <a:prstGeom prst="straightConnector1">
            <a:avLst/>
          </a:prstGeom>
          <a:noFill/>
          <a:ln w="38100" cap="flat" cmpd="sng">
            <a:solidFill>
              <a:schemeClr val="tx1"/>
            </a:solidFill>
            <a:prstDash val="solid"/>
            <a:round/>
            <a:headEnd type="none" w="med" len="med"/>
            <a:tailEnd type="triangle" w="med" len="med"/>
          </a:ln>
        </p:spPr>
      </p:cxnSp>
      <p:sp>
        <p:nvSpPr>
          <p:cNvPr id="301" name="Google Shape;301;p51"/>
          <p:cNvSpPr txBox="1"/>
          <p:nvPr/>
        </p:nvSpPr>
        <p:spPr>
          <a:xfrm>
            <a:off x="5358450" y="743838"/>
            <a:ext cx="26832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$46/month  (5 years)</a:t>
            </a:r>
            <a:endParaRPr sz="1800" dirty="0">
              <a:solidFill>
                <a:schemeClr val="bg2">
                  <a:lumMod val="20000"/>
                  <a:lumOff val="80000"/>
                </a:schemeClr>
              </a:solidFill>
              <a:latin typeface="Calibri"/>
              <a:ea typeface="Calibri"/>
              <a:cs typeface="Calibri"/>
              <a:sym typeface="Calibri"/>
            </a:endParaRPr>
          </a:p>
        </p:txBody>
      </p:sp>
      <p:pic>
        <p:nvPicPr>
          <p:cNvPr id="302" name="Google Shape;302;p51"/>
          <p:cNvPicPr preferRelativeResize="0"/>
          <p:nvPr/>
        </p:nvPicPr>
        <p:blipFill>
          <a:blip r:embed="rId4">
            <a:alphaModFix/>
          </a:blip>
          <a:stretch>
            <a:fillRect/>
          </a:stretch>
        </p:blipFill>
        <p:spPr>
          <a:xfrm>
            <a:off x="273623" y="1967673"/>
            <a:ext cx="2001800" cy="1533950"/>
          </a:xfrm>
          <a:prstGeom prst="rect">
            <a:avLst/>
          </a:prstGeom>
          <a:noFill/>
          <a:ln>
            <a:noFill/>
          </a:ln>
        </p:spPr>
      </p:pic>
      <p:sp>
        <p:nvSpPr>
          <p:cNvPr id="303" name="Google Shape;303;p51"/>
          <p:cNvSpPr txBox="1"/>
          <p:nvPr/>
        </p:nvSpPr>
        <p:spPr>
          <a:xfrm>
            <a:off x="3004088" y="2571750"/>
            <a:ext cx="1262100" cy="5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$2,234.00  </a:t>
            </a:r>
            <a:endParaRPr sz="1800" dirty="0">
              <a:solidFill>
                <a:schemeClr val="bg2">
                  <a:lumMod val="20000"/>
                  <a:lumOff val="80000"/>
                </a:schemeClr>
              </a:solidFill>
              <a:latin typeface="Calibri"/>
              <a:ea typeface="Calibri"/>
              <a:cs typeface="Calibri"/>
              <a:sym typeface="Calibri"/>
            </a:endParaRPr>
          </a:p>
        </p:txBody>
      </p:sp>
      <p:cxnSp>
        <p:nvCxnSpPr>
          <p:cNvPr id="304" name="Google Shape;304;p51"/>
          <p:cNvCxnSpPr/>
          <p:nvPr/>
        </p:nvCxnSpPr>
        <p:spPr>
          <a:xfrm>
            <a:off x="4340438" y="2836050"/>
            <a:ext cx="837600" cy="1800"/>
          </a:xfrm>
          <a:prstGeom prst="straightConnector1">
            <a:avLst/>
          </a:prstGeom>
          <a:noFill/>
          <a:ln w="38100" cap="flat" cmpd="sng">
            <a:solidFill>
              <a:schemeClr val="tx1"/>
            </a:solidFill>
            <a:prstDash val="solid"/>
            <a:round/>
            <a:headEnd type="none" w="med" len="med"/>
            <a:tailEnd type="triangle" w="med" len="med"/>
          </a:ln>
        </p:spPr>
      </p:cxnSp>
      <p:sp>
        <p:nvSpPr>
          <p:cNvPr id="305" name="Google Shape;305;p51"/>
          <p:cNvSpPr txBox="1"/>
          <p:nvPr/>
        </p:nvSpPr>
        <p:spPr>
          <a:xfrm>
            <a:off x="5358450" y="2608938"/>
            <a:ext cx="26832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$37/month  (5 years)</a:t>
            </a:r>
            <a:endParaRPr sz="1800" dirty="0">
              <a:solidFill>
                <a:schemeClr val="bg2">
                  <a:lumMod val="20000"/>
                  <a:lumOff val="80000"/>
                </a:schemeClr>
              </a:solidFill>
              <a:latin typeface="Calibri"/>
              <a:ea typeface="Calibri"/>
              <a:cs typeface="Calibri"/>
              <a:sym typeface="Calibri"/>
            </a:endParaRPr>
          </a:p>
        </p:txBody>
      </p:sp>
      <p:pic>
        <p:nvPicPr>
          <p:cNvPr id="306" name="Google Shape;306;p51"/>
          <p:cNvPicPr preferRelativeResize="0"/>
          <p:nvPr/>
        </p:nvPicPr>
        <p:blipFill>
          <a:blip r:embed="rId5">
            <a:alphaModFix/>
            <a:lum bright="70000" contrast="-70000"/>
          </a:blip>
          <a:stretch>
            <a:fillRect/>
          </a:stretch>
        </p:blipFill>
        <p:spPr>
          <a:xfrm>
            <a:off x="2275425" y="3656200"/>
            <a:ext cx="1355549" cy="1355549"/>
          </a:xfrm>
          <a:prstGeom prst="rect">
            <a:avLst/>
          </a:prstGeom>
          <a:noFill/>
          <a:ln>
            <a:noFill/>
          </a:ln>
        </p:spPr>
      </p:pic>
      <p:cxnSp>
        <p:nvCxnSpPr>
          <p:cNvPr id="307" name="Google Shape;307;p51"/>
          <p:cNvCxnSpPr/>
          <p:nvPr/>
        </p:nvCxnSpPr>
        <p:spPr>
          <a:xfrm>
            <a:off x="4340438" y="4333075"/>
            <a:ext cx="837600" cy="1800"/>
          </a:xfrm>
          <a:prstGeom prst="straightConnector1">
            <a:avLst/>
          </a:prstGeom>
          <a:noFill/>
          <a:ln w="38100" cap="flat" cmpd="sng">
            <a:solidFill>
              <a:schemeClr val="tx1"/>
            </a:solidFill>
            <a:prstDash val="solid"/>
            <a:round/>
            <a:headEnd type="none" w="med" len="med"/>
            <a:tailEnd type="triangle" w="med" len="med"/>
          </a:ln>
        </p:spPr>
      </p:cxnSp>
      <p:sp>
        <p:nvSpPr>
          <p:cNvPr id="308" name="Google Shape;308;p51"/>
          <p:cNvSpPr txBox="1"/>
          <p:nvPr/>
        </p:nvSpPr>
        <p:spPr>
          <a:xfrm>
            <a:off x="5410200" y="4105975"/>
            <a:ext cx="1536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b="1" dirty="0">
                <a:solidFill>
                  <a:schemeClr val="bg2">
                    <a:lumMod val="20000"/>
                    <a:lumOff val="80000"/>
                  </a:schemeClr>
                </a:solidFill>
                <a:latin typeface="Calibri"/>
                <a:ea typeface="Calibri"/>
                <a:cs typeface="Calibri"/>
                <a:sym typeface="Calibri"/>
              </a:rPr>
              <a:t>$12/month </a:t>
            </a:r>
            <a:endParaRPr sz="1800" b="1" dirty="0">
              <a:solidFill>
                <a:schemeClr val="bg2">
                  <a:lumMod val="20000"/>
                  <a:lumOff val="80000"/>
                </a:schemeClr>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Shape 312"/>
        <p:cNvGrpSpPr/>
        <p:nvPr/>
      </p:nvGrpSpPr>
      <p:grpSpPr>
        <a:xfrm>
          <a:off x="0" y="0"/>
          <a:ext cx="0" cy="0"/>
          <a:chOff x="0" y="0"/>
          <a:chExt cx="0" cy="0"/>
        </a:xfrm>
      </p:grpSpPr>
      <p:pic>
        <p:nvPicPr>
          <p:cNvPr id="313" name="Google Shape;313;p52"/>
          <p:cNvPicPr preferRelativeResize="0"/>
          <p:nvPr/>
        </p:nvPicPr>
        <p:blipFill>
          <a:blip r:embed="rId3">
            <a:alphaModFix/>
            <a:lum bright="70000" contrast="-70000"/>
          </a:blip>
          <a:stretch>
            <a:fillRect/>
          </a:stretch>
        </p:blipFill>
        <p:spPr>
          <a:xfrm>
            <a:off x="1788700" y="182975"/>
            <a:ext cx="1355549" cy="1355549"/>
          </a:xfrm>
          <a:prstGeom prst="rect">
            <a:avLst/>
          </a:prstGeom>
          <a:noFill/>
          <a:ln>
            <a:noFill/>
          </a:ln>
        </p:spPr>
      </p:pic>
      <p:cxnSp>
        <p:nvCxnSpPr>
          <p:cNvPr id="314" name="Google Shape;314;p52"/>
          <p:cNvCxnSpPr/>
          <p:nvPr/>
        </p:nvCxnSpPr>
        <p:spPr>
          <a:xfrm>
            <a:off x="3974563" y="983850"/>
            <a:ext cx="837600" cy="1800"/>
          </a:xfrm>
          <a:prstGeom prst="straightConnector1">
            <a:avLst/>
          </a:prstGeom>
          <a:noFill/>
          <a:ln w="38100" cap="flat" cmpd="sng">
            <a:solidFill>
              <a:schemeClr val="tx1"/>
            </a:solidFill>
            <a:prstDash val="solid"/>
            <a:round/>
            <a:headEnd type="none" w="med" len="med"/>
            <a:tailEnd type="triangle" w="med" len="med"/>
          </a:ln>
        </p:spPr>
      </p:cxnSp>
      <p:sp>
        <p:nvSpPr>
          <p:cNvPr id="315" name="Google Shape;315;p52"/>
          <p:cNvSpPr txBox="1"/>
          <p:nvPr/>
        </p:nvSpPr>
        <p:spPr>
          <a:xfrm>
            <a:off x="5421275" y="756750"/>
            <a:ext cx="34860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b="1" dirty="0">
                <a:solidFill>
                  <a:schemeClr val="bg2">
                    <a:lumMod val="20000"/>
                    <a:lumOff val="80000"/>
                  </a:schemeClr>
                </a:solidFill>
                <a:latin typeface="Calibri"/>
                <a:ea typeface="Calibri"/>
                <a:cs typeface="Calibri"/>
                <a:sym typeface="Calibri"/>
              </a:rPr>
              <a:t>$20/month         </a:t>
            </a:r>
            <a:endParaRPr sz="1800" b="1" dirty="0">
              <a:solidFill>
                <a:schemeClr val="bg2">
                  <a:lumMod val="20000"/>
                  <a:lumOff val="80000"/>
                </a:schemeClr>
              </a:solidFill>
              <a:latin typeface="Calibri"/>
              <a:ea typeface="Calibri"/>
              <a:cs typeface="Calibri"/>
              <a:sym typeface="Calibri"/>
            </a:endParaRPr>
          </a:p>
        </p:txBody>
      </p:sp>
      <p:pic>
        <p:nvPicPr>
          <p:cNvPr id="316" name="Google Shape;316;p52"/>
          <p:cNvPicPr preferRelativeResize="0"/>
          <p:nvPr/>
        </p:nvPicPr>
        <p:blipFill>
          <a:blip r:embed="rId4">
            <a:alphaModFix/>
          </a:blip>
          <a:stretch>
            <a:fillRect/>
          </a:stretch>
        </p:blipFill>
        <p:spPr>
          <a:xfrm>
            <a:off x="3030425" y="699678"/>
            <a:ext cx="495552" cy="570151"/>
          </a:xfrm>
          <a:prstGeom prst="rect">
            <a:avLst/>
          </a:prstGeom>
          <a:noFill/>
          <a:ln>
            <a:noFill/>
          </a:ln>
        </p:spPr>
      </p:pic>
      <p:pic>
        <p:nvPicPr>
          <p:cNvPr id="317" name="Google Shape;317;p52"/>
          <p:cNvPicPr preferRelativeResize="0"/>
          <p:nvPr/>
        </p:nvPicPr>
        <p:blipFill>
          <a:blip r:embed="rId4">
            <a:alphaModFix/>
          </a:blip>
          <a:stretch>
            <a:fillRect/>
          </a:stretch>
        </p:blipFill>
        <p:spPr>
          <a:xfrm flipH="1">
            <a:off x="1401975" y="699678"/>
            <a:ext cx="495552" cy="5701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Shape 321"/>
        <p:cNvGrpSpPr/>
        <p:nvPr/>
      </p:nvGrpSpPr>
      <p:grpSpPr>
        <a:xfrm>
          <a:off x="0" y="0"/>
          <a:ext cx="0" cy="0"/>
          <a:chOff x="0" y="0"/>
          <a:chExt cx="0" cy="0"/>
        </a:xfrm>
      </p:grpSpPr>
      <p:pic>
        <p:nvPicPr>
          <p:cNvPr id="322" name="Google Shape;322;p53"/>
          <p:cNvPicPr preferRelativeResize="0"/>
          <p:nvPr/>
        </p:nvPicPr>
        <p:blipFill>
          <a:blip r:embed="rId3">
            <a:alphaModFix/>
            <a:lum bright="70000" contrast="-70000"/>
          </a:blip>
          <a:stretch>
            <a:fillRect/>
          </a:stretch>
        </p:blipFill>
        <p:spPr>
          <a:xfrm>
            <a:off x="1788700" y="182975"/>
            <a:ext cx="1355549" cy="1355549"/>
          </a:xfrm>
          <a:prstGeom prst="rect">
            <a:avLst/>
          </a:prstGeom>
          <a:noFill/>
          <a:ln>
            <a:noFill/>
          </a:ln>
        </p:spPr>
      </p:pic>
      <p:cxnSp>
        <p:nvCxnSpPr>
          <p:cNvPr id="323" name="Google Shape;323;p53"/>
          <p:cNvCxnSpPr/>
          <p:nvPr/>
        </p:nvCxnSpPr>
        <p:spPr>
          <a:xfrm>
            <a:off x="4406338" y="983850"/>
            <a:ext cx="837600" cy="1800"/>
          </a:xfrm>
          <a:prstGeom prst="straightConnector1">
            <a:avLst/>
          </a:prstGeom>
          <a:noFill/>
          <a:ln w="38100" cap="flat" cmpd="sng">
            <a:solidFill>
              <a:schemeClr val="tx1">
                <a:lumMod val="95000"/>
              </a:schemeClr>
            </a:solidFill>
            <a:prstDash val="solid"/>
            <a:round/>
            <a:headEnd type="none" w="med" len="med"/>
            <a:tailEnd type="triangle" w="med" len="med"/>
          </a:ln>
        </p:spPr>
      </p:cxnSp>
      <p:sp>
        <p:nvSpPr>
          <p:cNvPr id="324" name="Google Shape;324;p53"/>
          <p:cNvSpPr txBox="1"/>
          <p:nvPr/>
        </p:nvSpPr>
        <p:spPr>
          <a:xfrm>
            <a:off x="5903825" y="756750"/>
            <a:ext cx="34860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$40/month         *24/7</a:t>
            </a:r>
            <a:endParaRPr sz="1800" dirty="0">
              <a:solidFill>
                <a:schemeClr val="bg2">
                  <a:lumMod val="20000"/>
                  <a:lumOff val="80000"/>
                </a:schemeClr>
              </a:solidFill>
              <a:latin typeface="Calibri"/>
              <a:ea typeface="Calibri"/>
              <a:cs typeface="Calibri"/>
              <a:sym typeface="Calibri"/>
            </a:endParaRPr>
          </a:p>
        </p:txBody>
      </p:sp>
      <p:pic>
        <p:nvPicPr>
          <p:cNvPr id="325" name="Google Shape;325;p53"/>
          <p:cNvPicPr preferRelativeResize="0"/>
          <p:nvPr/>
        </p:nvPicPr>
        <p:blipFill>
          <a:blip r:embed="rId4">
            <a:alphaModFix/>
          </a:blip>
          <a:stretch>
            <a:fillRect/>
          </a:stretch>
        </p:blipFill>
        <p:spPr>
          <a:xfrm>
            <a:off x="3030425" y="699678"/>
            <a:ext cx="495552" cy="570151"/>
          </a:xfrm>
          <a:prstGeom prst="rect">
            <a:avLst/>
          </a:prstGeom>
          <a:noFill/>
          <a:ln>
            <a:noFill/>
          </a:ln>
        </p:spPr>
      </p:pic>
      <p:pic>
        <p:nvPicPr>
          <p:cNvPr id="326" name="Google Shape;326;p53"/>
          <p:cNvPicPr preferRelativeResize="0"/>
          <p:nvPr/>
        </p:nvPicPr>
        <p:blipFill>
          <a:blip r:embed="rId4">
            <a:alphaModFix/>
          </a:blip>
          <a:stretch>
            <a:fillRect/>
          </a:stretch>
        </p:blipFill>
        <p:spPr>
          <a:xfrm flipH="1">
            <a:off x="1401975" y="699678"/>
            <a:ext cx="495552" cy="570151"/>
          </a:xfrm>
          <a:prstGeom prst="rect">
            <a:avLst/>
          </a:prstGeom>
          <a:noFill/>
          <a:ln>
            <a:noFill/>
          </a:ln>
        </p:spPr>
      </p:pic>
      <p:pic>
        <p:nvPicPr>
          <p:cNvPr id="327" name="Google Shape;327;p53"/>
          <p:cNvPicPr preferRelativeResize="0"/>
          <p:nvPr/>
        </p:nvPicPr>
        <p:blipFill>
          <a:blip r:embed="rId5">
            <a:alphaModFix/>
          </a:blip>
          <a:stretch>
            <a:fillRect/>
          </a:stretch>
        </p:blipFill>
        <p:spPr>
          <a:xfrm>
            <a:off x="569350" y="1650078"/>
            <a:ext cx="1614325" cy="1286625"/>
          </a:xfrm>
          <a:prstGeom prst="rect">
            <a:avLst/>
          </a:prstGeom>
          <a:noFill/>
          <a:ln>
            <a:noFill/>
          </a:ln>
        </p:spPr>
      </p:pic>
      <p:pic>
        <p:nvPicPr>
          <p:cNvPr id="328" name="Google Shape;328;p53"/>
          <p:cNvPicPr preferRelativeResize="0"/>
          <p:nvPr/>
        </p:nvPicPr>
        <p:blipFill>
          <a:blip r:embed="rId6">
            <a:alphaModFix/>
          </a:blip>
          <a:stretch>
            <a:fillRect/>
          </a:stretch>
        </p:blipFill>
        <p:spPr>
          <a:xfrm>
            <a:off x="1453551" y="2037000"/>
            <a:ext cx="1452199" cy="1452199"/>
          </a:xfrm>
          <a:prstGeom prst="rect">
            <a:avLst/>
          </a:prstGeom>
          <a:noFill/>
          <a:ln>
            <a:noFill/>
          </a:ln>
        </p:spPr>
      </p:pic>
      <p:sp>
        <p:nvSpPr>
          <p:cNvPr id="329" name="Google Shape;329;p53"/>
          <p:cNvSpPr txBox="1"/>
          <p:nvPr/>
        </p:nvSpPr>
        <p:spPr>
          <a:xfrm>
            <a:off x="3144238" y="2306550"/>
            <a:ext cx="1262100" cy="5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~$400</a:t>
            </a:r>
            <a:endParaRPr sz="1800" dirty="0">
              <a:solidFill>
                <a:schemeClr val="bg2">
                  <a:lumMod val="20000"/>
                  <a:lumOff val="80000"/>
                </a:schemeClr>
              </a:solidFill>
              <a:latin typeface="Calibri"/>
              <a:ea typeface="Calibri"/>
              <a:cs typeface="Calibri"/>
              <a:sym typeface="Calibri"/>
            </a:endParaRPr>
          </a:p>
        </p:txBody>
      </p:sp>
      <p:cxnSp>
        <p:nvCxnSpPr>
          <p:cNvPr id="330" name="Google Shape;330;p53"/>
          <p:cNvCxnSpPr/>
          <p:nvPr/>
        </p:nvCxnSpPr>
        <p:spPr>
          <a:xfrm>
            <a:off x="4406338" y="2570850"/>
            <a:ext cx="837600" cy="1800"/>
          </a:xfrm>
          <a:prstGeom prst="straightConnector1">
            <a:avLst/>
          </a:prstGeom>
          <a:noFill/>
          <a:ln w="38100" cap="flat" cmpd="sng">
            <a:solidFill>
              <a:schemeClr val="tx1"/>
            </a:solidFill>
            <a:prstDash val="solid"/>
            <a:round/>
            <a:headEnd type="none" w="med" len="med"/>
            <a:tailEnd type="triangle" w="med" len="med"/>
          </a:ln>
        </p:spPr>
      </p:cxnSp>
      <p:sp>
        <p:nvSpPr>
          <p:cNvPr id="331" name="Google Shape;331;p53"/>
          <p:cNvSpPr txBox="1"/>
          <p:nvPr/>
        </p:nvSpPr>
        <p:spPr>
          <a:xfrm>
            <a:off x="5903825" y="2343738"/>
            <a:ext cx="26832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$6/month  (5 years)</a:t>
            </a:r>
            <a:endParaRPr sz="1800" dirty="0">
              <a:solidFill>
                <a:schemeClr val="bg2">
                  <a:lumMod val="20000"/>
                  <a:lumOff val="80000"/>
                </a:schemeClr>
              </a:solidFill>
              <a:latin typeface="Calibri"/>
              <a:ea typeface="Calibri"/>
              <a:cs typeface="Calibri"/>
              <a:sym typeface="Calibri"/>
            </a:endParaRPr>
          </a:p>
        </p:txBody>
      </p:sp>
      <p:pic>
        <p:nvPicPr>
          <p:cNvPr id="332" name="Google Shape;332;p53"/>
          <p:cNvPicPr preferRelativeResize="0"/>
          <p:nvPr/>
        </p:nvPicPr>
        <p:blipFill>
          <a:blip r:embed="rId7">
            <a:alphaModFix/>
          </a:blip>
          <a:stretch>
            <a:fillRect/>
          </a:stretch>
        </p:blipFill>
        <p:spPr>
          <a:xfrm>
            <a:off x="1332426" y="3580950"/>
            <a:ext cx="1694445" cy="1355550"/>
          </a:xfrm>
          <a:prstGeom prst="rect">
            <a:avLst/>
          </a:prstGeom>
          <a:noFill/>
          <a:ln>
            <a:noFill/>
          </a:ln>
        </p:spPr>
      </p:pic>
      <p:cxnSp>
        <p:nvCxnSpPr>
          <p:cNvPr id="333" name="Google Shape;333;p53"/>
          <p:cNvCxnSpPr/>
          <p:nvPr/>
        </p:nvCxnSpPr>
        <p:spPr>
          <a:xfrm>
            <a:off x="4406338" y="4257825"/>
            <a:ext cx="837600" cy="1800"/>
          </a:xfrm>
          <a:prstGeom prst="straightConnector1">
            <a:avLst/>
          </a:prstGeom>
          <a:noFill/>
          <a:ln w="38100" cap="flat" cmpd="sng">
            <a:solidFill>
              <a:schemeClr val="tx1"/>
            </a:solidFill>
            <a:prstDash val="solid"/>
            <a:round/>
            <a:headEnd type="none" w="med" len="med"/>
            <a:tailEnd type="triangle" w="med" len="med"/>
          </a:ln>
        </p:spPr>
      </p:cxnSp>
      <p:sp>
        <p:nvSpPr>
          <p:cNvPr id="334" name="Google Shape;334;p53"/>
          <p:cNvSpPr txBox="1"/>
          <p:nvPr/>
        </p:nvSpPr>
        <p:spPr>
          <a:xfrm>
            <a:off x="5903825" y="4030713"/>
            <a:ext cx="26832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b="1" dirty="0">
                <a:solidFill>
                  <a:schemeClr val="bg2">
                    <a:lumMod val="20000"/>
                    <a:lumOff val="80000"/>
                  </a:schemeClr>
                </a:solidFill>
                <a:latin typeface="Calibri"/>
                <a:ea typeface="Calibri"/>
                <a:cs typeface="Calibri"/>
                <a:sym typeface="Calibri"/>
              </a:rPr>
              <a:t>*free</a:t>
            </a:r>
            <a:endParaRPr sz="1800" b="1" dirty="0">
              <a:solidFill>
                <a:schemeClr val="bg2">
                  <a:lumMod val="20000"/>
                  <a:lumOff val="80000"/>
                </a:schemeClr>
              </a:solidFill>
              <a:latin typeface="Calibri"/>
              <a:ea typeface="Calibri"/>
              <a:cs typeface="Calibri"/>
              <a:sym typeface="Calibri"/>
            </a:endParaRPr>
          </a:p>
        </p:txBody>
      </p:sp>
      <p:sp>
        <p:nvSpPr>
          <p:cNvPr id="335" name="Google Shape;335;p53"/>
          <p:cNvSpPr txBox="1"/>
          <p:nvPr/>
        </p:nvSpPr>
        <p:spPr>
          <a:xfrm>
            <a:off x="4577350" y="1493250"/>
            <a:ext cx="495600" cy="5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3600" dirty="0">
                <a:solidFill>
                  <a:schemeClr val="bg2">
                    <a:lumMod val="20000"/>
                    <a:lumOff val="80000"/>
                  </a:schemeClr>
                </a:solidFill>
                <a:latin typeface="Calibri"/>
                <a:ea typeface="Calibri"/>
                <a:cs typeface="Calibri"/>
                <a:sym typeface="Calibri"/>
              </a:rPr>
              <a:t>+</a:t>
            </a:r>
            <a:endParaRPr sz="3600" dirty="0">
              <a:solidFill>
                <a:schemeClr val="bg2">
                  <a:lumMod val="20000"/>
                  <a:lumOff val="80000"/>
                </a:schemeClr>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135"/>
        <p:cNvGrpSpPr/>
        <p:nvPr/>
      </p:nvGrpSpPr>
      <p:grpSpPr>
        <a:xfrm>
          <a:off x="0" y="0"/>
          <a:ext cx="0" cy="0"/>
          <a:chOff x="0" y="0"/>
          <a:chExt cx="0" cy="0"/>
        </a:xfrm>
      </p:grpSpPr>
      <p:pic>
        <p:nvPicPr>
          <p:cNvPr id="136" name="Google Shape;136;p27"/>
          <p:cNvPicPr preferRelativeResize="0"/>
          <p:nvPr/>
        </p:nvPicPr>
        <p:blipFill>
          <a:blip r:embed="rId3">
            <a:alphaModFix/>
          </a:blip>
          <a:stretch>
            <a:fillRect/>
          </a:stretch>
        </p:blipFill>
        <p:spPr>
          <a:xfrm>
            <a:off x="-39500" y="-42825"/>
            <a:ext cx="9220200" cy="51863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Shape 339"/>
        <p:cNvGrpSpPr/>
        <p:nvPr/>
      </p:nvGrpSpPr>
      <p:grpSpPr>
        <a:xfrm>
          <a:off x="0" y="0"/>
          <a:ext cx="0" cy="0"/>
          <a:chOff x="0" y="0"/>
          <a:chExt cx="0" cy="0"/>
        </a:xfrm>
      </p:grpSpPr>
      <p:cxnSp>
        <p:nvCxnSpPr>
          <p:cNvPr id="340" name="Google Shape;340;p54"/>
          <p:cNvCxnSpPr/>
          <p:nvPr/>
        </p:nvCxnSpPr>
        <p:spPr>
          <a:xfrm>
            <a:off x="4068088" y="2570850"/>
            <a:ext cx="837600" cy="1800"/>
          </a:xfrm>
          <a:prstGeom prst="straightConnector1">
            <a:avLst/>
          </a:prstGeom>
          <a:noFill/>
          <a:ln w="38100" cap="flat" cmpd="sng">
            <a:solidFill>
              <a:schemeClr val="tx1"/>
            </a:solidFill>
            <a:prstDash val="solid"/>
            <a:round/>
            <a:headEnd type="none" w="med" len="med"/>
            <a:tailEnd type="triangle" w="med" len="med"/>
          </a:ln>
        </p:spPr>
      </p:cxnSp>
      <p:sp>
        <p:nvSpPr>
          <p:cNvPr id="341" name="Google Shape;341;p54"/>
          <p:cNvSpPr txBox="1"/>
          <p:nvPr/>
        </p:nvSpPr>
        <p:spPr>
          <a:xfrm>
            <a:off x="5448000" y="2343750"/>
            <a:ext cx="34860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1800" b="1" dirty="0">
                <a:solidFill>
                  <a:schemeClr val="bg2">
                    <a:lumMod val="20000"/>
                    <a:lumOff val="80000"/>
                  </a:schemeClr>
                </a:solidFill>
                <a:latin typeface="Calibri"/>
                <a:ea typeface="Calibri"/>
                <a:cs typeface="Calibri"/>
                <a:sym typeface="Calibri"/>
              </a:rPr>
              <a:t>$2/100GB/month</a:t>
            </a:r>
            <a:endParaRPr sz="1800" b="1" dirty="0">
              <a:solidFill>
                <a:schemeClr val="bg2">
                  <a:lumMod val="20000"/>
                  <a:lumOff val="80000"/>
                </a:schemeClr>
              </a:solidFill>
              <a:latin typeface="Calibri"/>
              <a:ea typeface="Calibri"/>
              <a:cs typeface="Calibri"/>
              <a:sym typeface="Calibri"/>
            </a:endParaRPr>
          </a:p>
        </p:txBody>
      </p:sp>
      <p:pic>
        <p:nvPicPr>
          <p:cNvPr id="342" name="Google Shape;342;p54"/>
          <p:cNvPicPr preferRelativeResize="0"/>
          <p:nvPr/>
        </p:nvPicPr>
        <p:blipFill>
          <a:blip r:embed="rId3">
            <a:alphaModFix/>
          </a:blip>
          <a:stretch>
            <a:fillRect/>
          </a:stretch>
        </p:blipFill>
        <p:spPr>
          <a:xfrm>
            <a:off x="192475" y="1183249"/>
            <a:ext cx="3763290" cy="244049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46"/>
        <p:cNvGrpSpPr/>
        <p:nvPr/>
      </p:nvGrpSpPr>
      <p:grpSpPr>
        <a:xfrm>
          <a:off x="0" y="0"/>
          <a:ext cx="0" cy="0"/>
          <a:chOff x="0" y="0"/>
          <a:chExt cx="0" cy="0"/>
        </a:xfrm>
      </p:grpSpPr>
      <p:sp>
        <p:nvSpPr>
          <p:cNvPr id="347" name="Google Shape;347;p55"/>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v" sz="3000" b="1">
                <a:latin typeface="Verdana"/>
                <a:ea typeface="Verdana"/>
                <a:cs typeface="Verdana"/>
                <a:sym typeface="Verdana"/>
              </a:rPr>
              <a:t>competitors</a:t>
            </a:r>
            <a:endParaRPr sz="3000" b="1">
              <a:latin typeface="Verdana"/>
              <a:ea typeface="Verdana"/>
              <a:cs typeface="Verdana"/>
              <a:sym typeface="Verdana"/>
            </a:endParaRPr>
          </a:p>
        </p:txBody>
      </p:sp>
      <p:sp>
        <p:nvSpPr>
          <p:cNvPr id="348" name="Google Shape;348;p55"/>
          <p:cNvSpPr txBox="1"/>
          <p:nvPr/>
        </p:nvSpPr>
        <p:spPr>
          <a:xfrm>
            <a:off x="4930800" y="3291175"/>
            <a:ext cx="3867000" cy="89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a:latin typeface="Calibri"/>
                <a:ea typeface="Calibri"/>
                <a:cs typeface="Calibri"/>
                <a:sym typeface="Calibri"/>
              </a:rPr>
              <a:t>"You've got to keep reinventing. You'll have new competitors. You'll have new customers all around you."</a:t>
            </a:r>
            <a:r>
              <a:rPr lang="sv">
                <a:solidFill>
                  <a:srgbClr val="666666"/>
                </a:solidFill>
                <a:latin typeface="Calibri"/>
                <a:ea typeface="Calibri"/>
                <a:cs typeface="Calibri"/>
                <a:sym typeface="Calibri"/>
              </a:rPr>
              <a:t> -- Ginni Rometty, IBM CEO</a:t>
            </a:r>
            <a:endParaRPr>
              <a:solidFill>
                <a:srgbClr val="666666"/>
              </a:solidFill>
              <a:latin typeface="Calibri"/>
              <a:ea typeface="Calibri"/>
              <a:cs typeface="Calibri"/>
              <a:sym typeface="Calibri"/>
            </a:endParaRPr>
          </a:p>
        </p:txBody>
      </p:sp>
      <p:pic>
        <p:nvPicPr>
          <p:cNvPr id="349" name="Google Shape;349;p55"/>
          <p:cNvPicPr preferRelativeResize="0"/>
          <p:nvPr/>
        </p:nvPicPr>
        <p:blipFill>
          <a:blip r:embed="rId3">
            <a:alphaModFix/>
          </a:blip>
          <a:stretch>
            <a:fillRect/>
          </a:stretch>
        </p:blipFill>
        <p:spPr>
          <a:xfrm>
            <a:off x="4828793" y="283170"/>
            <a:ext cx="4045200" cy="26971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lumMod val="10000"/>
          </a:schemeClr>
        </a:solidFill>
        <a:effectLst/>
      </p:bgPr>
    </p:bg>
    <p:spTree>
      <p:nvGrpSpPr>
        <p:cNvPr id="1" name="Shape 353"/>
        <p:cNvGrpSpPr/>
        <p:nvPr/>
      </p:nvGrpSpPr>
      <p:grpSpPr>
        <a:xfrm>
          <a:off x="0" y="0"/>
          <a:ext cx="0" cy="0"/>
          <a:chOff x="0" y="0"/>
          <a:chExt cx="0" cy="0"/>
        </a:xfrm>
      </p:grpSpPr>
      <p:pic>
        <p:nvPicPr>
          <p:cNvPr id="354" name="Google Shape;354;p56"/>
          <p:cNvPicPr preferRelativeResize="0"/>
          <p:nvPr/>
        </p:nvPicPr>
        <p:blipFill>
          <a:blip r:embed="rId3">
            <a:alphaModFix/>
          </a:blip>
          <a:stretch>
            <a:fillRect/>
          </a:stretch>
        </p:blipFill>
        <p:spPr>
          <a:xfrm>
            <a:off x="1059075" y="431100"/>
            <a:ext cx="1810200" cy="1206800"/>
          </a:xfrm>
          <a:prstGeom prst="rect">
            <a:avLst/>
          </a:prstGeom>
          <a:noFill/>
          <a:ln>
            <a:noFill/>
          </a:ln>
        </p:spPr>
      </p:pic>
      <p:sp>
        <p:nvSpPr>
          <p:cNvPr id="355" name="Google Shape;355;p56"/>
          <p:cNvSpPr txBox="1"/>
          <p:nvPr/>
        </p:nvSpPr>
        <p:spPr>
          <a:xfrm>
            <a:off x="797325" y="1817175"/>
            <a:ext cx="23337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Google Stadia</a:t>
            </a:r>
            <a:endParaRPr sz="1800" dirty="0">
              <a:solidFill>
                <a:schemeClr val="bg2">
                  <a:lumMod val="20000"/>
                  <a:lumOff val="80000"/>
                </a:schemeClr>
              </a:solidFill>
              <a:latin typeface="Calibri"/>
              <a:ea typeface="Calibri"/>
              <a:cs typeface="Calibri"/>
              <a:sym typeface="Calibri"/>
            </a:endParaRPr>
          </a:p>
        </p:txBody>
      </p:sp>
      <p:pic>
        <p:nvPicPr>
          <p:cNvPr id="356" name="Google Shape;356;p56"/>
          <p:cNvPicPr preferRelativeResize="0"/>
          <p:nvPr/>
        </p:nvPicPr>
        <p:blipFill>
          <a:blip r:embed="rId4">
            <a:alphaModFix/>
          </a:blip>
          <a:stretch>
            <a:fillRect/>
          </a:stretch>
        </p:blipFill>
        <p:spPr>
          <a:xfrm>
            <a:off x="5438633" y="2949407"/>
            <a:ext cx="2016590" cy="1206800"/>
          </a:xfrm>
          <a:prstGeom prst="rect">
            <a:avLst/>
          </a:prstGeom>
          <a:noFill/>
          <a:ln>
            <a:noFill/>
          </a:ln>
        </p:spPr>
      </p:pic>
      <p:pic>
        <p:nvPicPr>
          <p:cNvPr id="357" name="Google Shape;357;p56"/>
          <p:cNvPicPr preferRelativeResize="0"/>
          <p:nvPr/>
        </p:nvPicPr>
        <p:blipFill>
          <a:blip r:embed="rId5">
            <a:alphaModFix/>
          </a:blip>
          <a:stretch>
            <a:fillRect/>
          </a:stretch>
        </p:blipFill>
        <p:spPr>
          <a:xfrm>
            <a:off x="649075" y="2949411"/>
            <a:ext cx="2630202" cy="1270314"/>
          </a:xfrm>
          <a:prstGeom prst="rect">
            <a:avLst/>
          </a:prstGeom>
          <a:noFill/>
          <a:ln>
            <a:noFill/>
          </a:ln>
        </p:spPr>
      </p:pic>
      <p:pic>
        <p:nvPicPr>
          <p:cNvPr id="358" name="Google Shape;358;p56"/>
          <p:cNvPicPr preferRelativeResize="0"/>
          <p:nvPr/>
        </p:nvPicPr>
        <p:blipFill>
          <a:blip r:embed="rId6">
            <a:alphaModFix/>
          </a:blip>
          <a:stretch>
            <a:fillRect/>
          </a:stretch>
        </p:blipFill>
        <p:spPr>
          <a:xfrm>
            <a:off x="5881177" y="468750"/>
            <a:ext cx="1131501" cy="1131501"/>
          </a:xfrm>
          <a:prstGeom prst="rect">
            <a:avLst/>
          </a:prstGeom>
          <a:noFill/>
          <a:ln>
            <a:noFill/>
          </a:ln>
        </p:spPr>
      </p:pic>
      <p:sp>
        <p:nvSpPr>
          <p:cNvPr id="359" name="Google Shape;359;p56"/>
          <p:cNvSpPr txBox="1"/>
          <p:nvPr/>
        </p:nvSpPr>
        <p:spPr>
          <a:xfrm>
            <a:off x="5280075" y="1889425"/>
            <a:ext cx="23337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Google Drive</a:t>
            </a:r>
            <a:endParaRPr sz="1800" dirty="0">
              <a:solidFill>
                <a:schemeClr val="bg2">
                  <a:lumMod val="20000"/>
                  <a:lumOff val="80000"/>
                </a:schemeClr>
              </a:solidFill>
              <a:latin typeface="Calibri"/>
              <a:ea typeface="Calibri"/>
              <a:cs typeface="Calibri"/>
              <a:sym typeface="Calibri"/>
            </a:endParaRPr>
          </a:p>
        </p:txBody>
      </p:sp>
      <p:sp>
        <p:nvSpPr>
          <p:cNvPr id="360" name="Google Shape;360;p56"/>
          <p:cNvSpPr txBox="1"/>
          <p:nvPr/>
        </p:nvSpPr>
        <p:spPr>
          <a:xfrm>
            <a:off x="5280075" y="4219725"/>
            <a:ext cx="23337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Amazon Web Services</a:t>
            </a:r>
            <a:endParaRPr sz="1800" dirty="0">
              <a:solidFill>
                <a:schemeClr val="bg2">
                  <a:lumMod val="20000"/>
                  <a:lumOff val="80000"/>
                </a:schemeClr>
              </a:solidFill>
              <a:latin typeface="Calibri"/>
              <a:ea typeface="Calibri"/>
              <a:cs typeface="Calibri"/>
              <a:sym typeface="Calibri"/>
            </a:endParaRPr>
          </a:p>
        </p:txBody>
      </p:sp>
      <p:sp>
        <p:nvSpPr>
          <p:cNvPr id="361" name="Google Shape;361;p56"/>
          <p:cNvSpPr txBox="1"/>
          <p:nvPr/>
        </p:nvSpPr>
        <p:spPr>
          <a:xfrm>
            <a:off x="797325" y="4291700"/>
            <a:ext cx="2333700" cy="58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sz="1800" dirty="0">
                <a:solidFill>
                  <a:schemeClr val="bg2">
                    <a:lumMod val="20000"/>
                    <a:lumOff val="80000"/>
                  </a:schemeClr>
                </a:solidFill>
                <a:latin typeface="Calibri"/>
                <a:ea typeface="Calibri"/>
                <a:cs typeface="Calibri"/>
                <a:sym typeface="Calibri"/>
              </a:rPr>
              <a:t>Digital Ocean</a:t>
            </a:r>
            <a:endParaRPr sz="1800" dirty="0">
              <a:solidFill>
                <a:schemeClr val="bg2">
                  <a:lumMod val="20000"/>
                  <a:lumOff val="80000"/>
                </a:schemeClr>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65"/>
        <p:cNvGrpSpPr/>
        <p:nvPr/>
      </p:nvGrpSpPr>
      <p:grpSpPr>
        <a:xfrm>
          <a:off x="0" y="0"/>
          <a:ext cx="0" cy="0"/>
          <a:chOff x="0" y="0"/>
          <a:chExt cx="0" cy="0"/>
        </a:xfrm>
      </p:grpSpPr>
      <p:sp>
        <p:nvSpPr>
          <p:cNvPr id="366" name="Google Shape;366;p57"/>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v" sz="3000" b="1">
                <a:latin typeface="Verdana"/>
                <a:ea typeface="Verdana"/>
                <a:cs typeface="Verdana"/>
                <a:sym typeface="Verdana"/>
              </a:rPr>
              <a:t>Timeline</a:t>
            </a:r>
            <a:endParaRPr sz="3000" b="1">
              <a:latin typeface="Verdana"/>
              <a:ea typeface="Verdana"/>
              <a:cs typeface="Verdana"/>
              <a:sym typeface="Verdana"/>
            </a:endParaRPr>
          </a:p>
        </p:txBody>
      </p:sp>
      <p:sp>
        <p:nvSpPr>
          <p:cNvPr id="367" name="Google Shape;367;p57"/>
          <p:cNvSpPr txBox="1"/>
          <p:nvPr/>
        </p:nvSpPr>
        <p:spPr>
          <a:xfrm>
            <a:off x="4900675" y="3693025"/>
            <a:ext cx="3867000" cy="89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
                <a:latin typeface="Calibri"/>
                <a:ea typeface="Calibri"/>
                <a:cs typeface="Calibri"/>
                <a:sym typeface="Calibri"/>
              </a:rPr>
              <a:t>"The two most powerful warriors are patience and time.</a:t>
            </a:r>
            <a:r>
              <a:rPr lang="sv" sz="1300" b="1"/>
              <a:t> </a:t>
            </a:r>
            <a:r>
              <a:rPr lang="sv">
                <a:latin typeface="Calibri"/>
                <a:ea typeface="Calibri"/>
                <a:cs typeface="Calibri"/>
                <a:sym typeface="Calibri"/>
              </a:rPr>
              <a:t>"</a:t>
            </a:r>
            <a:r>
              <a:rPr lang="sv">
                <a:solidFill>
                  <a:srgbClr val="666666"/>
                </a:solidFill>
                <a:latin typeface="Calibri"/>
                <a:ea typeface="Calibri"/>
                <a:cs typeface="Calibri"/>
                <a:sym typeface="Calibri"/>
              </a:rPr>
              <a:t> – Leo Tolstoy</a:t>
            </a:r>
            <a:endParaRPr sz="1300" b="1"/>
          </a:p>
          <a:p>
            <a:pPr marL="0" lvl="0" indent="0" algn="ctr" rtl="0">
              <a:spcBef>
                <a:spcPts val="0"/>
              </a:spcBef>
              <a:spcAft>
                <a:spcPts val="0"/>
              </a:spcAft>
              <a:buNone/>
            </a:pPr>
            <a:endParaRPr>
              <a:solidFill>
                <a:srgbClr val="666666"/>
              </a:solidFill>
              <a:latin typeface="Calibri"/>
              <a:ea typeface="Calibri"/>
              <a:cs typeface="Calibri"/>
              <a:sym typeface="Calibri"/>
            </a:endParaRPr>
          </a:p>
        </p:txBody>
      </p:sp>
      <p:pic>
        <p:nvPicPr>
          <p:cNvPr id="368" name="Google Shape;368;p57"/>
          <p:cNvPicPr preferRelativeResize="0"/>
          <p:nvPr/>
        </p:nvPicPr>
        <p:blipFill>
          <a:blip r:embed="rId3">
            <a:alphaModFix/>
          </a:blip>
          <a:stretch>
            <a:fillRect/>
          </a:stretch>
        </p:blipFill>
        <p:spPr>
          <a:xfrm>
            <a:off x="5216950" y="62750"/>
            <a:ext cx="3234452" cy="34106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372"/>
        <p:cNvGrpSpPr/>
        <p:nvPr/>
      </p:nvGrpSpPr>
      <p:grpSpPr>
        <a:xfrm>
          <a:off x="0" y="0"/>
          <a:ext cx="0" cy="0"/>
          <a:chOff x="0" y="0"/>
          <a:chExt cx="0" cy="0"/>
        </a:xfrm>
      </p:grpSpPr>
      <p:graphicFrame>
        <p:nvGraphicFramePr>
          <p:cNvPr id="373" name="Google Shape;373;p58"/>
          <p:cNvGraphicFramePr/>
          <p:nvPr>
            <p:extLst>
              <p:ext uri="{D42A27DB-BD31-4B8C-83A1-F6EECF244321}">
                <p14:modId xmlns:p14="http://schemas.microsoft.com/office/powerpoint/2010/main" val="2028299047"/>
              </p:ext>
            </p:extLst>
          </p:nvPr>
        </p:nvGraphicFramePr>
        <p:xfrm>
          <a:off x="323100" y="2053012"/>
          <a:ext cx="8522700" cy="719125"/>
        </p:xfrm>
        <a:graphic>
          <a:graphicData uri="http://schemas.openxmlformats.org/drawingml/2006/table">
            <a:tbl>
              <a:tblPr>
                <a:noFill/>
                <a:tableStyleId>{FB648DEA-A227-4EAC-B696-0920338DD12A}</a:tableStyleId>
              </a:tblPr>
              <a:tblGrid>
                <a:gridCol w="710225">
                  <a:extLst>
                    <a:ext uri="{9D8B030D-6E8A-4147-A177-3AD203B41FA5}">
                      <a16:colId xmlns:a16="http://schemas.microsoft.com/office/drawing/2014/main" val="20000"/>
                    </a:ext>
                  </a:extLst>
                </a:gridCol>
                <a:gridCol w="710225">
                  <a:extLst>
                    <a:ext uri="{9D8B030D-6E8A-4147-A177-3AD203B41FA5}">
                      <a16:colId xmlns:a16="http://schemas.microsoft.com/office/drawing/2014/main" val="20001"/>
                    </a:ext>
                  </a:extLst>
                </a:gridCol>
                <a:gridCol w="710225">
                  <a:extLst>
                    <a:ext uri="{9D8B030D-6E8A-4147-A177-3AD203B41FA5}">
                      <a16:colId xmlns:a16="http://schemas.microsoft.com/office/drawing/2014/main" val="20002"/>
                    </a:ext>
                  </a:extLst>
                </a:gridCol>
                <a:gridCol w="103760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710225">
                  <a:extLst>
                    <a:ext uri="{9D8B030D-6E8A-4147-A177-3AD203B41FA5}">
                      <a16:colId xmlns:a16="http://schemas.microsoft.com/office/drawing/2014/main" val="20005"/>
                    </a:ext>
                  </a:extLst>
                </a:gridCol>
                <a:gridCol w="710225">
                  <a:extLst>
                    <a:ext uri="{9D8B030D-6E8A-4147-A177-3AD203B41FA5}">
                      <a16:colId xmlns:a16="http://schemas.microsoft.com/office/drawing/2014/main" val="20006"/>
                    </a:ext>
                  </a:extLst>
                </a:gridCol>
                <a:gridCol w="710225">
                  <a:extLst>
                    <a:ext uri="{9D8B030D-6E8A-4147-A177-3AD203B41FA5}">
                      <a16:colId xmlns:a16="http://schemas.microsoft.com/office/drawing/2014/main" val="20007"/>
                    </a:ext>
                  </a:extLst>
                </a:gridCol>
                <a:gridCol w="710225">
                  <a:extLst>
                    <a:ext uri="{9D8B030D-6E8A-4147-A177-3AD203B41FA5}">
                      <a16:colId xmlns:a16="http://schemas.microsoft.com/office/drawing/2014/main" val="20008"/>
                    </a:ext>
                  </a:extLst>
                </a:gridCol>
                <a:gridCol w="710225">
                  <a:extLst>
                    <a:ext uri="{9D8B030D-6E8A-4147-A177-3AD203B41FA5}">
                      <a16:colId xmlns:a16="http://schemas.microsoft.com/office/drawing/2014/main" val="20009"/>
                    </a:ext>
                  </a:extLst>
                </a:gridCol>
                <a:gridCol w="710225">
                  <a:extLst>
                    <a:ext uri="{9D8B030D-6E8A-4147-A177-3AD203B41FA5}">
                      <a16:colId xmlns:a16="http://schemas.microsoft.com/office/drawing/2014/main" val="20010"/>
                    </a:ext>
                  </a:extLst>
                </a:gridCol>
                <a:gridCol w="710225">
                  <a:extLst>
                    <a:ext uri="{9D8B030D-6E8A-4147-A177-3AD203B41FA5}">
                      <a16:colId xmlns:a16="http://schemas.microsoft.com/office/drawing/2014/main" val="20011"/>
                    </a:ext>
                  </a:extLst>
                </a:gridCol>
              </a:tblGrid>
              <a:tr h="719125">
                <a:tc gridSpan="4">
                  <a:txBody>
                    <a:bodyPr/>
                    <a:lstStyle/>
                    <a:p>
                      <a:pPr marL="0" lvl="0" indent="0" algn="ctr" rtl="0">
                        <a:spcBef>
                          <a:spcPts val="0"/>
                        </a:spcBef>
                        <a:spcAft>
                          <a:spcPts val="0"/>
                        </a:spcAft>
                        <a:buNone/>
                      </a:pPr>
                      <a:r>
                        <a:rPr lang="sv" sz="1800">
                          <a:solidFill>
                            <a:srgbClr val="FFFFFF"/>
                          </a:solidFill>
                        </a:rPr>
                        <a:t>2020</a:t>
                      </a: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ctr" rtl="0">
                        <a:spcBef>
                          <a:spcPts val="0"/>
                        </a:spcBef>
                        <a:spcAft>
                          <a:spcPts val="0"/>
                        </a:spcAft>
                        <a:buNone/>
                      </a:pPr>
                      <a:r>
                        <a:rPr lang="sv" sz="1800">
                          <a:solidFill>
                            <a:srgbClr val="FFFFFF"/>
                          </a:solidFill>
                        </a:rPr>
                        <a:t>2021</a:t>
                      </a: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bl>
          </a:graphicData>
        </a:graphic>
      </p:graphicFrame>
      <p:cxnSp>
        <p:nvCxnSpPr>
          <p:cNvPr id="374" name="Google Shape;374;p58"/>
          <p:cNvCxnSpPr/>
          <p:nvPr/>
        </p:nvCxnSpPr>
        <p:spPr>
          <a:xfrm rot="10800000">
            <a:off x="1474925" y="1098400"/>
            <a:ext cx="0" cy="954600"/>
          </a:xfrm>
          <a:prstGeom prst="straightConnector1">
            <a:avLst/>
          </a:prstGeom>
          <a:noFill/>
          <a:ln w="9525" cap="flat" cmpd="sng">
            <a:solidFill>
              <a:schemeClr val="bg1"/>
            </a:solidFill>
            <a:prstDash val="solid"/>
            <a:round/>
            <a:headEnd type="none" w="med" len="med"/>
            <a:tailEnd type="oval" w="med" len="med"/>
          </a:ln>
        </p:spPr>
      </p:cxnSp>
      <p:sp>
        <p:nvSpPr>
          <p:cNvPr id="375" name="Google Shape;375;p58"/>
          <p:cNvSpPr txBox="1">
            <a:spLocks noGrp="1"/>
          </p:cNvSpPr>
          <p:nvPr>
            <p:ph type="title"/>
          </p:nvPr>
        </p:nvSpPr>
        <p:spPr>
          <a:xfrm>
            <a:off x="1558525" y="929412"/>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v" sz="1800">
                <a:solidFill>
                  <a:schemeClr val="dk1"/>
                </a:solidFill>
              </a:rPr>
              <a:t>September 2020</a:t>
            </a:r>
            <a:endParaRPr sz="1800" b="1">
              <a:solidFill>
                <a:schemeClr val="dk1"/>
              </a:solidFill>
            </a:endParaRPr>
          </a:p>
        </p:txBody>
      </p:sp>
      <p:sp>
        <p:nvSpPr>
          <p:cNvPr id="376" name="Google Shape;376;p58"/>
          <p:cNvSpPr txBox="1">
            <a:spLocks noGrp="1"/>
          </p:cNvSpPr>
          <p:nvPr>
            <p:ph type="body" idx="4294967295"/>
          </p:nvPr>
        </p:nvSpPr>
        <p:spPr>
          <a:xfrm>
            <a:off x="1558525" y="1254825"/>
            <a:ext cx="23157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sv" sz="1400" dirty="0">
                <a:solidFill>
                  <a:schemeClr val="bg2">
                    <a:lumMod val="20000"/>
                    <a:lumOff val="80000"/>
                  </a:schemeClr>
                </a:solidFill>
              </a:rPr>
              <a:t>Prototyping tested and revised</a:t>
            </a:r>
            <a:endParaRPr sz="1400" dirty="0">
              <a:solidFill>
                <a:schemeClr val="bg2">
                  <a:lumMod val="20000"/>
                  <a:lumOff val="80000"/>
                </a:schemeClr>
              </a:solidFill>
            </a:endParaRPr>
          </a:p>
          <a:p>
            <a:pPr marL="0" lvl="0" indent="0" algn="l" rtl="0">
              <a:spcBef>
                <a:spcPts val="1600"/>
              </a:spcBef>
              <a:spcAft>
                <a:spcPts val="1600"/>
              </a:spcAft>
              <a:buNone/>
            </a:pPr>
            <a:endParaRPr sz="1400" dirty="0"/>
          </a:p>
        </p:txBody>
      </p:sp>
      <p:sp>
        <p:nvSpPr>
          <p:cNvPr id="377" name="Google Shape;377;p58"/>
          <p:cNvSpPr txBox="1">
            <a:spLocks noGrp="1"/>
          </p:cNvSpPr>
          <p:nvPr>
            <p:ph type="title"/>
          </p:nvPr>
        </p:nvSpPr>
        <p:spPr>
          <a:xfrm>
            <a:off x="4648209" y="3327374"/>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v" sz="1800">
                <a:solidFill>
                  <a:schemeClr val="dk1"/>
                </a:solidFill>
              </a:rPr>
              <a:t>January 2021</a:t>
            </a:r>
            <a:endParaRPr sz="1800" b="1">
              <a:solidFill>
                <a:schemeClr val="dk1"/>
              </a:solidFill>
            </a:endParaRPr>
          </a:p>
        </p:txBody>
      </p:sp>
      <p:sp>
        <p:nvSpPr>
          <p:cNvPr id="378" name="Google Shape;378;p58"/>
          <p:cNvSpPr txBox="1">
            <a:spLocks noGrp="1"/>
          </p:cNvSpPr>
          <p:nvPr>
            <p:ph type="body" idx="4294967295"/>
          </p:nvPr>
        </p:nvSpPr>
        <p:spPr>
          <a:xfrm>
            <a:off x="4648209" y="3652787"/>
            <a:ext cx="23157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sv" sz="1400" dirty="0">
                <a:solidFill>
                  <a:schemeClr val="bg2">
                    <a:lumMod val="20000"/>
                    <a:lumOff val="80000"/>
                  </a:schemeClr>
                </a:solidFill>
              </a:rPr>
              <a:t>First set of servers up and running</a:t>
            </a:r>
            <a:endParaRPr sz="1400" dirty="0">
              <a:solidFill>
                <a:schemeClr val="bg2">
                  <a:lumMod val="20000"/>
                  <a:lumOff val="80000"/>
                </a:schemeClr>
              </a:solidFill>
            </a:endParaRPr>
          </a:p>
        </p:txBody>
      </p:sp>
      <p:sp>
        <p:nvSpPr>
          <p:cNvPr id="379" name="Google Shape;379;p58"/>
          <p:cNvSpPr txBox="1">
            <a:spLocks noGrp="1"/>
          </p:cNvSpPr>
          <p:nvPr>
            <p:ph type="title"/>
          </p:nvPr>
        </p:nvSpPr>
        <p:spPr>
          <a:xfrm>
            <a:off x="6198749" y="902350"/>
            <a:ext cx="23532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v" sz="1800">
                <a:solidFill>
                  <a:schemeClr val="dk1"/>
                </a:solidFill>
              </a:rPr>
              <a:t>March 2021</a:t>
            </a:r>
            <a:endParaRPr sz="1800" b="1">
              <a:solidFill>
                <a:schemeClr val="dk1"/>
              </a:solidFill>
            </a:endParaRPr>
          </a:p>
        </p:txBody>
      </p:sp>
      <p:sp>
        <p:nvSpPr>
          <p:cNvPr id="380" name="Google Shape;380;p58"/>
          <p:cNvSpPr txBox="1">
            <a:spLocks noGrp="1"/>
          </p:cNvSpPr>
          <p:nvPr>
            <p:ph type="body" idx="4294967295"/>
          </p:nvPr>
        </p:nvSpPr>
        <p:spPr>
          <a:xfrm>
            <a:off x="6198749" y="1219513"/>
            <a:ext cx="2353200" cy="578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2"/>
              </a:buClr>
              <a:buSzPts val="1100"/>
              <a:buFont typeface="Arial"/>
              <a:buNone/>
            </a:pPr>
            <a:r>
              <a:rPr lang="sv" sz="1400" dirty="0">
                <a:solidFill>
                  <a:schemeClr val="bg2">
                    <a:lumMod val="20000"/>
                    <a:lumOff val="80000"/>
                  </a:schemeClr>
                </a:solidFill>
              </a:rPr>
              <a:t>Dynamic power allocation to users implemented.</a:t>
            </a:r>
            <a:endParaRPr sz="1400" dirty="0">
              <a:solidFill>
                <a:schemeClr val="bg2">
                  <a:lumMod val="20000"/>
                  <a:lumOff val="80000"/>
                </a:schemeClr>
              </a:solidFill>
            </a:endParaRPr>
          </a:p>
        </p:txBody>
      </p:sp>
      <p:cxnSp>
        <p:nvCxnSpPr>
          <p:cNvPr id="381" name="Google Shape;381;p58"/>
          <p:cNvCxnSpPr/>
          <p:nvPr/>
        </p:nvCxnSpPr>
        <p:spPr>
          <a:xfrm>
            <a:off x="4572000" y="2772137"/>
            <a:ext cx="0" cy="828000"/>
          </a:xfrm>
          <a:prstGeom prst="straightConnector1">
            <a:avLst/>
          </a:prstGeom>
          <a:noFill/>
          <a:ln w="9525" cap="flat" cmpd="sng">
            <a:solidFill>
              <a:schemeClr val="bg1"/>
            </a:solidFill>
            <a:prstDash val="solid"/>
            <a:round/>
            <a:headEnd type="none" w="med" len="med"/>
            <a:tailEnd type="oval" w="med" len="med"/>
          </a:ln>
        </p:spPr>
      </p:cxnSp>
      <p:cxnSp>
        <p:nvCxnSpPr>
          <p:cNvPr id="382" name="Google Shape;382;p58"/>
          <p:cNvCxnSpPr/>
          <p:nvPr/>
        </p:nvCxnSpPr>
        <p:spPr>
          <a:xfrm rot="10800000">
            <a:off x="6105450" y="1098412"/>
            <a:ext cx="0" cy="954600"/>
          </a:xfrm>
          <a:prstGeom prst="straightConnector1">
            <a:avLst/>
          </a:prstGeom>
          <a:noFill/>
          <a:ln w="9525" cap="flat" cmpd="sng">
            <a:solidFill>
              <a:schemeClr val="bg1"/>
            </a:solidFill>
            <a:prstDash val="solid"/>
            <a:round/>
            <a:headEnd type="none" w="med" len="med"/>
            <a:tailEnd type="oval" w="med" len="med"/>
          </a:ln>
        </p:spPr>
      </p:cxnSp>
      <p:sp>
        <p:nvSpPr>
          <p:cNvPr id="383" name="Google Shape;383;p58"/>
          <p:cNvSpPr txBox="1">
            <a:spLocks noGrp="1"/>
          </p:cNvSpPr>
          <p:nvPr>
            <p:ph type="title"/>
          </p:nvPr>
        </p:nvSpPr>
        <p:spPr>
          <a:xfrm>
            <a:off x="399309" y="3348974"/>
            <a:ext cx="2315700" cy="39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sv" sz="1800">
                <a:solidFill>
                  <a:schemeClr val="dk1"/>
                </a:solidFill>
              </a:rPr>
              <a:t>July 2020</a:t>
            </a:r>
            <a:endParaRPr sz="1800" b="1">
              <a:solidFill>
                <a:schemeClr val="dk1"/>
              </a:solidFill>
            </a:endParaRPr>
          </a:p>
        </p:txBody>
      </p:sp>
      <p:sp>
        <p:nvSpPr>
          <p:cNvPr id="384" name="Google Shape;384;p58"/>
          <p:cNvSpPr txBox="1">
            <a:spLocks noGrp="1"/>
          </p:cNvSpPr>
          <p:nvPr>
            <p:ph type="body" idx="4294967295"/>
          </p:nvPr>
        </p:nvSpPr>
        <p:spPr>
          <a:xfrm>
            <a:off x="371959" y="3611105"/>
            <a:ext cx="2343050" cy="64198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sv" sz="1400" dirty="0">
                <a:solidFill>
                  <a:schemeClr val="bg2">
                    <a:lumMod val="20000"/>
                    <a:lumOff val="80000"/>
                  </a:schemeClr>
                </a:solidFill>
              </a:rPr>
              <a:t>Finish first prototype running on a local machine.</a:t>
            </a:r>
            <a:endParaRPr sz="1400" dirty="0">
              <a:solidFill>
                <a:schemeClr val="bg2">
                  <a:lumMod val="20000"/>
                  <a:lumOff val="80000"/>
                </a:schemeClr>
              </a:solidFill>
            </a:endParaRPr>
          </a:p>
        </p:txBody>
      </p:sp>
      <p:cxnSp>
        <p:nvCxnSpPr>
          <p:cNvPr id="385" name="Google Shape;385;p58"/>
          <p:cNvCxnSpPr/>
          <p:nvPr/>
        </p:nvCxnSpPr>
        <p:spPr>
          <a:xfrm>
            <a:off x="367550" y="2772137"/>
            <a:ext cx="0" cy="828000"/>
          </a:xfrm>
          <a:prstGeom prst="straightConnector1">
            <a:avLst/>
          </a:prstGeom>
          <a:noFill/>
          <a:ln w="9525" cap="flat" cmpd="sng">
            <a:solidFill>
              <a:schemeClr val="bg1"/>
            </a:solidFill>
            <a:prstDash val="solid"/>
            <a:round/>
            <a:headEnd type="none" w="med" len="med"/>
            <a:tailEnd type="oval"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9"/>
        <p:cNvGrpSpPr/>
        <p:nvPr/>
      </p:nvGrpSpPr>
      <p:grpSpPr>
        <a:xfrm>
          <a:off x="0" y="0"/>
          <a:ext cx="0" cy="0"/>
          <a:chOff x="0" y="0"/>
          <a:chExt cx="0" cy="0"/>
        </a:xfrm>
      </p:grpSpPr>
      <p:sp>
        <p:nvSpPr>
          <p:cNvPr id="390" name="Google Shape;390;p59"/>
          <p:cNvSpPr txBox="1">
            <a:spLocks noGrp="1"/>
          </p:cNvSpPr>
          <p:nvPr>
            <p:ph type="title"/>
          </p:nvPr>
        </p:nvSpPr>
        <p:spPr>
          <a:xfrm>
            <a:off x="273700" y="1267050"/>
            <a:ext cx="4045200" cy="26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v" sz="3000" b="1">
                <a:latin typeface="Verdana"/>
                <a:ea typeface="Verdana"/>
                <a:cs typeface="Verdana"/>
                <a:sym typeface="Verdana"/>
              </a:rPr>
              <a:t>we are adium</a:t>
            </a:r>
            <a:endParaRPr sz="3000" b="1">
              <a:latin typeface="Verdana"/>
              <a:ea typeface="Verdana"/>
              <a:cs typeface="Verdana"/>
              <a:sym typeface="Verdana"/>
            </a:endParaRPr>
          </a:p>
        </p:txBody>
      </p:sp>
      <p:sp>
        <p:nvSpPr>
          <p:cNvPr id="391" name="Google Shape;391;p59"/>
          <p:cNvSpPr txBox="1">
            <a:spLocks noGrp="1"/>
          </p:cNvSpPr>
          <p:nvPr>
            <p:ph type="body" idx="2"/>
          </p:nvPr>
        </p:nvSpPr>
        <p:spPr>
          <a:xfrm>
            <a:off x="4939500" y="575375"/>
            <a:ext cx="3837000" cy="369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sv">
                <a:solidFill>
                  <a:srgbClr val="000000"/>
                </a:solidFill>
                <a:latin typeface="Calibri"/>
                <a:ea typeface="Calibri"/>
                <a:cs typeface="Calibri"/>
                <a:sym typeface="Calibri"/>
              </a:rPr>
              <a:t>a sustainable quick fix </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sv" i="1">
                <a:solidFill>
                  <a:srgbClr val="000000"/>
                </a:solidFill>
                <a:latin typeface="Calibri"/>
                <a:ea typeface="Calibri"/>
                <a:cs typeface="Calibri"/>
                <a:sym typeface="Calibri"/>
              </a:rPr>
              <a:t>to keep your computer </a:t>
            </a:r>
            <a:endParaRPr i="1">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br>
              <a:rPr lang="sv" sz="2400">
                <a:solidFill>
                  <a:srgbClr val="000000"/>
                </a:solidFill>
                <a:latin typeface="Calibri"/>
                <a:ea typeface="Calibri"/>
                <a:cs typeface="Calibri"/>
                <a:sym typeface="Calibri"/>
              </a:rPr>
            </a:br>
            <a:r>
              <a:rPr lang="sv" sz="2400" b="1">
                <a:solidFill>
                  <a:srgbClr val="000000"/>
                </a:solidFill>
                <a:latin typeface="Calibri"/>
                <a:ea typeface="Calibri"/>
                <a:cs typeface="Calibri"/>
                <a:sym typeface="Calibri"/>
              </a:rPr>
              <a:t>powerful, safe &amp; sustainable</a:t>
            </a:r>
            <a:endParaRPr sz="2400" b="1">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b="1">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r>
              <a:rPr lang="sv">
                <a:solidFill>
                  <a:srgbClr val="000000"/>
                </a:solidFill>
                <a:latin typeface="Calibri"/>
                <a:ea typeface="Calibri"/>
                <a:cs typeface="Calibri"/>
                <a:sym typeface="Calibri"/>
              </a:rPr>
              <a:t>- no matter your hardware</a:t>
            </a:r>
            <a:endParaRPr>
              <a:solidFill>
                <a:srgbClr val="000000"/>
              </a:solidFill>
              <a:latin typeface="Calibri"/>
              <a:ea typeface="Calibri"/>
              <a:cs typeface="Calibri"/>
              <a:sym typeface="Calibri"/>
            </a:endParaRPr>
          </a:p>
          <a:p>
            <a:pPr marL="0" lvl="0" indent="0" algn="l" rtl="0">
              <a:lnSpc>
                <a:spcPct val="100000"/>
              </a:lnSpc>
              <a:spcBef>
                <a:spcPts val="0"/>
              </a:spcBef>
              <a:spcAft>
                <a:spcPts val="0"/>
              </a:spcAft>
              <a:buNone/>
            </a:pPr>
            <a:endParaRPr sz="2100">
              <a:solidFill>
                <a:srgbClr val="000000"/>
              </a:solidFill>
              <a:latin typeface="Calibri"/>
              <a:ea typeface="Calibri"/>
              <a:cs typeface="Calibri"/>
              <a:sym typeface="Calibri"/>
            </a:endParaRPr>
          </a:p>
        </p:txBody>
      </p:sp>
      <p:pic>
        <p:nvPicPr>
          <p:cNvPr id="392" name="Google Shape;392;p59"/>
          <p:cNvPicPr preferRelativeResize="0"/>
          <p:nvPr/>
        </p:nvPicPr>
        <p:blipFill>
          <a:blip r:embed="rId3">
            <a:alphaModFix/>
          </a:blip>
          <a:stretch>
            <a:fillRect/>
          </a:stretch>
        </p:blipFill>
        <p:spPr>
          <a:xfrm>
            <a:off x="5027452" y="459450"/>
            <a:ext cx="3749051" cy="1701124"/>
          </a:xfrm>
          <a:prstGeom prst="rect">
            <a:avLst/>
          </a:prstGeom>
          <a:noFill/>
          <a:ln>
            <a:noFill/>
          </a:ln>
        </p:spPr>
      </p:pic>
      <p:sp>
        <p:nvSpPr>
          <p:cNvPr id="393" name="Google Shape;393;p59"/>
          <p:cNvSpPr txBox="1"/>
          <p:nvPr/>
        </p:nvSpPr>
        <p:spPr>
          <a:xfrm>
            <a:off x="5150475" y="635175"/>
            <a:ext cx="7563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a:solidFill>
                  <a:srgbClr val="FFFFFF"/>
                </a:solidFill>
                <a:highlight>
                  <a:srgbClr val="000000"/>
                </a:highlight>
                <a:latin typeface="Calibri"/>
                <a:ea typeface="Calibri"/>
                <a:cs typeface="Calibri"/>
                <a:sym typeface="Calibri"/>
              </a:rPr>
              <a:t>user</a:t>
            </a:r>
            <a:endParaRPr>
              <a:solidFill>
                <a:srgbClr val="FFFFFF"/>
              </a:solidFill>
              <a:highlight>
                <a:srgbClr val="000000"/>
              </a:highlight>
              <a:latin typeface="Calibri"/>
              <a:ea typeface="Calibri"/>
              <a:cs typeface="Calibri"/>
              <a:sym typeface="Calibri"/>
            </a:endParaRPr>
          </a:p>
        </p:txBody>
      </p:sp>
      <p:sp>
        <p:nvSpPr>
          <p:cNvPr id="394" name="Google Shape;394;p59"/>
          <p:cNvSpPr txBox="1"/>
          <p:nvPr/>
        </p:nvSpPr>
        <p:spPr>
          <a:xfrm>
            <a:off x="6185950" y="786525"/>
            <a:ext cx="7563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a:solidFill>
                  <a:srgbClr val="FFFFFF"/>
                </a:solidFill>
                <a:highlight>
                  <a:srgbClr val="000000"/>
                </a:highlight>
                <a:latin typeface="Calibri"/>
                <a:ea typeface="Calibri"/>
                <a:cs typeface="Calibri"/>
                <a:sym typeface="Calibri"/>
              </a:rPr>
              <a:t>server</a:t>
            </a:r>
            <a:endParaRPr>
              <a:solidFill>
                <a:srgbClr val="FFFFFF"/>
              </a:solidFill>
              <a:highlight>
                <a:srgbClr val="000000"/>
              </a:highlight>
              <a:latin typeface="Calibri"/>
              <a:ea typeface="Calibri"/>
              <a:cs typeface="Calibri"/>
              <a:sym typeface="Calibri"/>
            </a:endParaRPr>
          </a:p>
        </p:txBody>
      </p:sp>
      <p:sp>
        <p:nvSpPr>
          <p:cNvPr id="395" name="Google Shape;395;p59"/>
          <p:cNvSpPr txBox="1"/>
          <p:nvPr/>
        </p:nvSpPr>
        <p:spPr>
          <a:xfrm>
            <a:off x="6888575" y="459450"/>
            <a:ext cx="756300" cy="44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a:solidFill>
                  <a:srgbClr val="FFFFFF"/>
                </a:solidFill>
                <a:highlight>
                  <a:srgbClr val="000000"/>
                </a:highlight>
                <a:latin typeface="Calibri"/>
                <a:ea typeface="Calibri"/>
                <a:cs typeface="Calibri"/>
                <a:sym typeface="Calibri"/>
              </a:rPr>
              <a:t>cloud</a:t>
            </a:r>
            <a:endParaRPr>
              <a:solidFill>
                <a:srgbClr val="FFFFFF"/>
              </a:solidFill>
              <a:highlight>
                <a:srgbClr val="000000"/>
              </a:highlight>
              <a:latin typeface="Calibri"/>
              <a:ea typeface="Calibri"/>
              <a:cs typeface="Calibri"/>
              <a:sym typeface="Calibri"/>
            </a:endParaRPr>
          </a:p>
        </p:txBody>
      </p:sp>
      <p:pic>
        <p:nvPicPr>
          <p:cNvPr id="396" name="Google Shape;396;p59"/>
          <p:cNvPicPr preferRelativeResize="0"/>
          <p:nvPr/>
        </p:nvPicPr>
        <p:blipFill rotWithShape="1">
          <a:blip r:embed="rId4">
            <a:alphaModFix/>
          </a:blip>
          <a:srcRect t="-14836" b="22568"/>
          <a:stretch/>
        </p:blipFill>
        <p:spPr>
          <a:xfrm>
            <a:off x="1047325" y="1005200"/>
            <a:ext cx="2481573" cy="1127075"/>
          </a:xfrm>
          <a:prstGeom prst="rect">
            <a:avLst/>
          </a:prstGeom>
          <a:noFill/>
          <a:ln>
            <a:noFill/>
          </a:ln>
        </p:spPr>
      </p:pic>
      <p:pic>
        <p:nvPicPr>
          <p:cNvPr id="397" name="Google Shape;397;p59"/>
          <p:cNvPicPr preferRelativeResize="0"/>
          <p:nvPr/>
        </p:nvPicPr>
        <p:blipFill rotWithShape="1">
          <a:blip r:embed="rId4">
            <a:alphaModFix/>
          </a:blip>
          <a:srcRect t="23721" b="10144"/>
          <a:stretch/>
        </p:blipFill>
        <p:spPr>
          <a:xfrm>
            <a:off x="1047300" y="2919975"/>
            <a:ext cx="2481573" cy="8078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tx2">
            <a:lumMod val="10000"/>
          </a:schemeClr>
        </a:solidFill>
        <a:effectLst/>
      </p:bgPr>
    </p:bg>
    <p:spTree>
      <p:nvGrpSpPr>
        <p:cNvPr id="1" name="Shape 401"/>
        <p:cNvGrpSpPr/>
        <p:nvPr/>
      </p:nvGrpSpPr>
      <p:grpSpPr>
        <a:xfrm>
          <a:off x="0" y="0"/>
          <a:ext cx="0" cy="0"/>
          <a:chOff x="0" y="0"/>
          <a:chExt cx="0" cy="0"/>
        </a:xfrm>
      </p:grpSpPr>
      <p:pic>
        <p:nvPicPr>
          <p:cNvPr id="402" name="Google Shape;402;p60"/>
          <p:cNvPicPr preferRelativeResize="0"/>
          <p:nvPr/>
        </p:nvPicPr>
        <p:blipFill rotWithShape="1">
          <a:blip r:embed="rId3">
            <a:alphaModFix/>
          </a:blip>
          <a:srcRect t="6434" r="8892" b="50002"/>
          <a:stretch/>
        </p:blipFill>
        <p:spPr>
          <a:xfrm>
            <a:off x="1804825" y="1001366"/>
            <a:ext cx="5534349" cy="3743097"/>
          </a:xfrm>
          <a:prstGeom prst="rect">
            <a:avLst/>
          </a:prstGeom>
          <a:noFill/>
          <a:ln>
            <a:noFill/>
          </a:ln>
        </p:spPr>
      </p:pic>
      <p:sp>
        <p:nvSpPr>
          <p:cNvPr id="403" name="Google Shape;403;p60"/>
          <p:cNvSpPr txBox="1"/>
          <p:nvPr/>
        </p:nvSpPr>
        <p:spPr>
          <a:xfrm>
            <a:off x="3150874" y="306133"/>
            <a:ext cx="3319667" cy="6952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sv" sz="3200" dirty="0">
                <a:solidFill>
                  <a:schemeClr val="bg2">
                    <a:lumMod val="20000"/>
                    <a:lumOff val="80000"/>
                  </a:schemeClr>
                </a:solidFill>
                <a:latin typeface="Calibri"/>
                <a:ea typeface="Calibri"/>
                <a:cs typeface="Calibri"/>
                <a:sym typeface="Calibri"/>
              </a:rPr>
              <a:t>Market segments</a:t>
            </a:r>
            <a:endParaRPr sz="3200" dirty="0">
              <a:solidFill>
                <a:schemeClr val="bg2">
                  <a:lumMod val="20000"/>
                  <a:lumOff val="80000"/>
                </a:schemeClr>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140"/>
        <p:cNvGrpSpPr/>
        <p:nvPr/>
      </p:nvGrpSpPr>
      <p:grpSpPr>
        <a:xfrm>
          <a:off x="0" y="0"/>
          <a:ext cx="0" cy="0"/>
          <a:chOff x="0" y="0"/>
          <a:chExt cx="0" cy="0"/>
        </a:xfrm>
      </p:grpSpPr>
      <p:pic>
        <p:nvPicPr>
          <p:cNvPr id="141" name="Google Shape;141;p28"/>
          <p:cNvPicPr preferRelativeResize="0"/>
          <p:nvPr/>
        </p:nvPicPr>
        <p:blipFill>
          <a:blip r:embed="rId3">
            <a:alphaModFix/>
          </a:blip>
          <a:stretch>
            <a:fillRect/>
          </a:stretch>
        </p:blipFill>
        <p:spPr>
          <a:xfrm>
            <a:off x="-39500" y="-42825"/>
            <a:ext cx="9220200" cy="5186324"/>
          </a:xfrm>
          <a:prstGeom prst="rect">
            <a:avLst/>
          </a:prstGeom>
          <a:noFill/>
          <a:ln>
            <a:noFill/>
          </a:ln>
        </p:spPr>
      </p:pic>
      <p:pic>
        <p:nvPicPr>
          <p:cNvPr id="142" name="Google Shape;142;p28"/>
          <p:cNvPicPr preferRelativeResize="0"/>
          <p:nvPr/>
        </p:nvPicPr>
        <p:blipFill>
          <a:blip r:embed="rId4">
            <a:alphaModFix/>
          </a:blip>
          <a:stretch>
            <a:fillRect/>
          </a:stretch>
        </p:blipFill>
        <p:spPr>
          <a:xfrm>
            <a:off x="1454512" y="336738"/>
            <a:ext cx="6232175" cy="4470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10000"/>
          </a:schemeClr>
        </a:solidFill>
        <a:effectLst/>
      </p:bgPr>
    </p:bg>
    <p:spTree>
      <p:nvGrpSpPr>
        <p:cNvPr id="1" name="Shape 146"/>
        <p:cNvGrpSpPr/>
        <p:nvPr/>
      </p:nvGrpSpPr>
      <p:grpSpPr>
        <a:xfrm>
          <a:off x="0" y="0"/>
          <a:ext cx="0" cy="0"/>
          <a:chOff x="0" y="0"/>
          <a:chExt cx="0" cy="0"/>
        </a:xfrm>
      </p:grpSpPr>
      <p:sp>
        <p:nvSpPr>
          <p:cNvPr id="147" name="Google Shape;147;p29"/>
          <p:cNvSpPr txBox="1"/>
          <p:nvPr/>
        </p:nvSpPr>
        <p:spPr>
          <a:xfrm>
            <a:off x="813650" y="336122"/>
            <a:ext cx="7657200" cy="377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sv" sz="1800" dirty="0">
                <a:solidFill>
                  <a:srgbClr val="F3F3F3"/>
                </a:solidFill>
              </a:rPr>
              <a:t>“ .. I have to use Lightroom on the road since my laptop is too slow for Photoshop. But my desktop has failed me as well when I've been working on large high detailed panoramas with many layers. “</a:t>
            </a:r>
            <a:endParaRPr sz="1800" dirty="0">
              <a:solidFill>
                <a:srgbClr val="F3F3F3"/>
              </a:solidFill>
            </a:endParaRPr>
          </a:p>
          <a:p>
            <a:pPr marL="0" lvl="0" indent="0" algn="l" rtl="0">
              <a:lnSpc>
                <a:spcPct val="115000"/>
              </a:lnSpc>
              <a:spcBef>
                <a:spcPts val="0"/>
              </a:spcBef>
              <a:spcAft>
                <a:spcPts val="0"/>
              </a:spcAft>
              <a:buNone/>
            </a:pPr>
            <a:r>
              <a:rPr lang="sv" sz="1800" dirty="0">
                <a:solidFill>
                  <a:srgbClr val="F3F3F3"/>
                </a:solidFill>
              </a:rPr>
              <a:t> 													-	Okra Livia</a:t>
            </a:r>
            <a:endParaRPr sz="1800" dirty="0">
              <a:solidFill>
                <a:srgbClr val="F3F3F3"/>
              </a:solidFill>
            </a:endParaRPr>
          </a:p>
          <a:p>
            <a:pPr marL="0" lvl="0" indent="0" algn="l" rtl="0">
              <a:lnSpc>
                <a:spcPct val="115000"/>
              </a:lnSpc>
              <a:spcBef>
                <a:spcPts val="0"/>
              </a:spcBef>
              <a:spcAft>
                <a:spcPts val="0"/>
              </a:spcAft>
              <a:buNone/>
            </a:pPr>
            <a:endParaRPr sz="1800" dirty="0">
              <a:solidFill>
                <a:srgbClr val="F3F3F3"/>
              </a:solidFill>
            </a:endParaRPr>
          </a:p>
          <a:p>
            <a:pPr marL="6400800" lvl="0" indent="0" algn="l" rtl="0">
              <a:spcBef>
                <a:spcPts val="0"/>
              </a:spcBef>
              <a:spcAft>
                <a:spcPts val="0"/>
              </a:spcAft>
              <a:buNone/>
            </a:pPr>
            <a:endParaRPr sz="1800" dirty="0">
              <a:solidFill>
                <a:srgbClr val="F3F3F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10000"/>
          </a:schemeClr>
        </a:solidFill>
        <a:effectLst/>
      </p:bgPr>
    </p:bg>
    <p:spTree>
      <p:nvGrpSpPr>
        <p:cNvPr id="1" name="Shape 151"/>
        <p:cNvGrpSpPr/>
        <p:nvPr/>
      </p:nvGrpSpPr>
      <p:grpSpPr>
        <a:xfrm>
          <a:off x="0" y="0"/>
          <a:ext cx="0" cy="0"/>
          <a:chOff x="0" y="0"/>
          <a:chExt cx="0" cy="0"/>
        </a:xfrm>
      </p:grpSpPr>
      <p:sp>
        <p:nvSpPr>
          <p:cNvPr id="152" name="Google Shape;152;p30"/>
          <p:cNvSpPr txBox="1"/>
          <p:nvPr/>
        </p:nvSpPr>
        <p:spPr>
          <a:xfrm>
            <a:off x="836898" y="243132"/>
            <a:ext cx="7657200" cy="377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sv" sz="1800" dirty="0">
                <a:solidFill>
                  <a:srgbClr val="F3F3F3"/>
                </a:solidFill>
              </a:rPr>
              <a:t>“ .. I have to use Lightroom on the road since my laptop is too slow for Photoshop. But my desktop has failed me as well when I've been working on large high detailed panoramas with many layers. “</a:t>
            </a:r>
            <a:endParaRPr sz="1800" dirty="0">
              <a:solidFill>
                <a:srgbClr val="F3F3F3"/>
              </a:solidFill>
            </a:endParaRPr>
          </a:p>
          <a:p>
            <a:pPr marL="0" lvl="0" indent="0" algn="l" rtl="0">
              <a:lnSpc>
                <a:spcPct val="115000"/>
              </a:lnSpc>
              <a:spcBef>
                <a:spcPts val="0"/>
              </a:spcBef>
              <a:spcAft>
                <a:spcPts val="0"/>
              </a:spcAft>
              <a:buNone/>
            </a:pPr>
            <a:r>
              <a:rPr lang="sv" sz="1800" dirty="0">
                <a:solidFill>
                  <a:srgbClr val="F3F3F3"/>
                </a:solidFill>
              </a:rPr>
              <a:t> 													-	Okra Livia</a:t>
            </a:r>
            <a:endParaRPr sz="1800" dirty="0">
              <a:solidFill>
                <a:srgbClr val="F3F3F3"/>
              </a:solidFill>
            </a:endParaRPr>
          </a:p>
          <a:p>
            <a:pPr marL="0" lvl="0" indent="0" algn="l" rtl="0">
              <a:lnSpc>
                <a:spcPct val="115000"/>
              </a:lnSpc>
              <a:spcBef>
                <a:spcPts val="0"/>
              </a:spcBef>
              <a:spcAft>
                <a:spcPts val="0"/>
              </a:spcAft>
              <a:buNone/>
            </a:pPr>
            <a:endParaRPr sz="1800" dirty="0">
              <a:solidFill>
                <a:srgbClr val="F3F3F3"/>
              </a:solidFill>
            </a:endParaRPr>
          </a:p>
          <a:p>
            <a:pPr marL="0" lvl="0" indent="0" algn="l" rtl="0">
              <a:lnSpc>
                <a:spcPct val="115000"/>
              </a:lnSpc>
              <a:spcBef>
                <a:spcPts val="0"/>
              </a:spcBef>
              <a:spcAft>
                <a:spcPts val="0"/>
              </a:spcAft>
              <a:buNone/>
            </a:pPr>
            <a:r>
              <a:rPr lang="sv" sz="1800" dirty="0">
                <a:solidFill>
                  <a:srgbClr val="F3F3F3"/>
                </a:solidFill>
              </a:rPr>
              <a:t>“ .. it is always frustrating slow workflow due to the limits of the work environment. “    									    	-	 Alex</a:t>
            </a:r>
            <a:endParaRPr sz="1800" dirty="0">
              <a:solidFill>
                <a:srgbClr val="F3F3F3"/>
              </a:solidFill>
            </a:endParaRPr>
          </a:p>
          <a:p>
            <a:pPr marL="0" lvl="0" indent="0" algn="l" rtl="0">
              <a:lnSpc>
                <a:spcPct val="115000"/>
              </a:lnSpc>
              <a:spcBef>
                <a:spcPts val="0"/>
              </a:spcBef>
              <a:spcAft>
                <a:spcPts val="0"/>
              </a:spcAft>
              <a:buNone/>
            </a:pPr>
            <a:endParaRPr sz="1800" dirty="0">
              <a:solidFill>
                <a:srgbClr val="F3F3F3"/>
              </a:solidFill>
            </a:endParaRPr>
          </a:p>
          <a:p>
            <a:pPr marL="0" lvl="0" indent="0" algn="l" rtl="0">
              <a:lnSpc>
                <a:spcPct val="115000"/>
              </a:lnSpc>
              <a:spcBef>
                <a:spcPts val="0"/>
              </a:spcBef>
              <a:spcAft>
                <a:spcPts val="0"/>
              </a:spcAft>
              <a:buNone/>
            </a:pPr>
            <a:endParaRPr sz="1800" dirty="0">
              <a:solidFill>
                <a:srgbClr val="F3F3F3"/>
              </a:solidFill>
            </a:endParaRPr>
          </a:p>
          <a:p>
            <a:pPr marL="0" lvl="0" indent="0" algn="l" rtl="0">
              <a:spcBef>
                <a:spcPts val="0"/>
              </a:spcBef>
              <a:spcAft>
                <a:spcPts val="0"/>
              </a:spcAft>
              <a:buNone/>
            </a:pPr>
            <a:endParaRPr sz="1800" dirty="0">
              <a:solidFill>
                <a:srgbClr val="F3F3F3"/>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10000"/>
          </a:schemeClr>
        </a:solidFill>
        <a:effectLst/>
      </p:bgPr>
    </p:bg>
    <p:spTree>
      <p:nvGrpSpPr>
        <p:cNvPr id="1" name="Shape 156"/>
        <p:cNvGrpSpPr/>
        <p:nvPr/>
      </p:nvGrpSpPr>
      <p:grpSpPr>
        <a:xfrm>
          <a:off x="0" y="0"/>
          <a:ext cx="0" cy="0"/>
          <a:chOff x="0" y="0"/>
          <a:chExt cx="0" cy="0"/>
        </a:xfrm>
      </p:grpSpPr>
      <p:sp>
        <p:nvSpPr>
          <p:cNvPr id="157" name="Google Shape;157;p31"/>
          <p:cNvSpPr txBox="1"/>
          <p:nvPr/>
        </p:nvSpPr>
        <p:spPr>
          <a:xfrm>
            <a:off x="743400" y="157892"/>
            <a:ext cx="7657200" cy="3777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sv" sz="1800" dirty="0">
                <a:solidFill>
                  <a:srgbClr val="F3F3F3"/>
                </a:solidFill>
              </a:rPr>
              <a:t>“ .. I have to use Lightroom on the road since my laptop is too slow for Photoshop. But my desktop has failed me as well, when I've been working on large high detailed panoramas with many layers. “</a:t>
            </a:r>
            <a:endParaRPr sz="1800" dirty="0">
              <a:solidFill>
                <a:srgbClr val="F3F3F3"/>
              </a:solidFill>
            </a:endParaRPr>
          </a:p>
          <a:p>
            <a:pPr marL="0" lvl="0" indent="0" algn="l" rtl="0">
              <a:lnSpc>
                <a:spcPct val="115000"/>
              </a:lnSpc>
              <a:spcBef>
                <a:spcPts val="0"/>
              </a:spcBef>
              <a:spcAft>
                <a:spcPts val="0"/>
              </a:spcAft>
              <a:buNone/>
            </a:pPr>
            <a:r>
              <a:rPr lang="sv" sz="1800" dirty="0">
                <a:solidFill>
                  <a:srgbClr val="F3F3F3"/>
                </a:solidFill>
              </a:rPr>
              <a:t> 													-	Okra Livia</a:t>
            </a:r>
            <a:endParaRPr sz="1800" dirty="0">
              <a:solidFill>
                <a:srgbClr val="F3F3F3"/>
              </a:solidFill>
            </a:endParaRPr>
          </a:p>
          <a:p>
            <a:pPr marL="0" lvl="0" indent="0" algn="l" rtl="0">
              <a:lnSpc>
                <a:spcPct val="115000"/>
              </a:lnSpc>
              <a:spcBef>
                <a:spcPts val="0"/>
              </a:spcBef>
              <a:spcAft>
                <a:spcPts val="0"/>
              </a:spcAft>
              <a:buNone/>
            </a:pPr>
            <a:endParaRPr sz="1800" dirty="0">
              <a:solidFill>
                <a:srgbClr val="F3F3F3"/>
              </a:solidFill>
            </a:endParaRPr>
          </a:p>
          <a:p>
            <a:pPr marL="0" lvl="0" indent="0" algn="l" rtl="0">
              <a:lnSpc>
                <a:spcPct val="115000"/>
              </a:lnSpc>
              <a:spcBef>
                <a:spcPts val="0"/>
              </a:spcBef>
              <a:spcAft>
                <a:spcPts val="0"/>
              </a:spcAft>
              <a:buNone/>
            </a:pPr>
            <a:r>
              <a:rPr lang="sv" sz="1800" dirty="0">
                <a:solidFill>
                  <a:srgbClr val="F3F3F3"/>
                </a:solidFill>
              </a:rPr>
              <a:t>“ .. it is always frustrating ‘slow workflow’ due to the limits of the work environment. “    									    	-	 Alex</a:t>
            </a:r>
            <a:endParaRPr sz="1800" dirty="0">
              <a:solidFill>
                <a:srgbClr val="F3F3F3"/>
              </a:solidFill>
            </a:endParaRPr>
          </a:p>
          <a:p>
            <a:pPr marL="0" lvl="0" indent="0" algn="l" rtl="0">
              <a:lnSpc>
                <a:spcPct val="115000"/>
              </a:lnSpc>
              <a:spcBef>
                <a:spcPts val="0"/>
              </a:spcBef>
              <a:spcAft>
                <a:spcPts val="0"/>
              </a:spcAft>
              <a:buNone/>
            </a:pPr>
            <a:endParaRPr sz="1800" dirty="0">
              <a:solidFill>
                <a:srgbClr val="F3F3F3"/>
              </a:solidFill>
            </a:endParaRPr>
          </a:p>
          <a:p>
            <a:pPr marL="0" lvl="0" indent="0" algn="l" rtl="0">
              <a:lnSpc>
                <a:spcPct val="115000"/>
              </a:lnSpc>
              <a:spcBef>
                <a:spcPts val="0"/>
              </a:spcBef>
              <a:spcAft>
                <a:spcPts val="0"/>
              </a:spcAft>
              <a:buNone/>
            </a:pPr>
            <a:r>
              <a:rPr lang="sv" sz="1600" dirty="0">
                <a:solidFill>
                  <a:srgbClr val="EFEFEF"/>
                </a:solidFill>
              </a:rPr>
              <a:t>“ .. problem is that some programs are very resource-demanding in terms of CPU and memory. For example, video editing in Adobe After Effects is a pretty poor experience since everything runs fairly slow. I can also notice that photo editing in Adobe Lightroom makes my laptop become very hot. It's definitely doable, but not ideal -- if I'm doing this "on the go", these programs drain my laptop battery very fast. “</a:t>
            </a:r>
            <a:endParaRPr sz="1600" dirty="0">
              <a:solidFill>
                <a:srgbClr val="EFEFEF"/>
              </a:solidFill>
            </a:endParaRPr>
          </a:p>
          <a:p>
            <a:pPr marL="6400800" lvl="0" indent="-342900" algn="l" rtl="0">
              <a:lnSpc>
                <a:spcPct val="115000"/>
              </a:lnSpc>
              <a:spcBef>
                <a:spcPts val="0"/>
              </a:spcBef>
              <a:spcAft>
                <a:spcPts val="0"/>
              </a:spcAft>
              <a:buClr>
                <a:srgbClr val="F3F3F3"/>
              </a:buClr>
              <a:buSzPts val="1800"/>
              <a:buFont typeface="Average"/>
              <a:buChar char="-"/>
            </a:pPr>
            <a:r>
              <a:rPr lang="sv" sz="1600" dirty="0">
                <a:solidFill>
                  <a:srgbClr val="EFEFEF"/>
                </a:solidFill>
              </a:rPr>
              <a:t>Willy</a:t>
            </a:r>
            <a:endParaRPr sz="1800" dirty="0">
              <a:solidFill>
                <a:srgbClr val="F3F3F3"/>
              </a:solidFill>
            </a:endParaRPr>
          </a:p>
          <a:p>
            <a:pPr marL="0" lvl="0" indent="0" algn="l" rtl="0">
              <a:spcBef>
                <a:spcPts val="0"/>
              </a:spcBef>
              <a:spcAft>
                <a:spcPts val="0"/>
              </a:spcAft>
              <a:buNone/>
            </a:pPr>
            <a:endParaRPr sz="1800" dirty="0">
              <a:solidFill>
                <a:srgbClr val="F3F3F3"/>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v" sz="3000" b="1">
                <a:latin typeface="Verdana"/>
                <a:ea typeface="Verdana"/>
                <a:cs typeface="Verdana"/>
                <a:sym typeface="Verdana"/>
              </a:rPr>
              <a:t>storyboard</a:t>
            </a:r>
            <a:endParaRPr sz="3000" b="1">
              <a:latin typeface="Verdana"/>
              <a:ea typeface="Verdana"/>
              <a:cs typeface="Verdana"/>
              <a:sym typeface="Verdana"/>
            </a:endParaRPr>
          </a:p>
        </p:txBody>
      </p:sp>
      <p:pic>
        <p:nvPicPr>
          <p:cNvPr id="163" name="Google Shape;163;p32"/>
          <p:cNvPicPr preferRelativeResize="0"/>
          <p:nvPr/>
        </p:nvPicPr>
        <p:blipFill>
          <a:blip r:embed="rId3">
            <a:alphaModFix/>
          </a:blip>
          <a:stretch>
            <a:fillRect/>
          </a:stretch>
        </p:blipFill>
        <p:spPr>
          <a:xfrm>
            <a:off x="2273175" y="1039200"/>
            <a:ext cx="4597650" cy="3065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67"/>
        <p:cNvGrpSpPr/>
        <p:nvPr/>
      </p:nvGrpSpPr>
      <p:grpSpPr>
        <a:xfrm>
          <a:off x="0" y="0"/>
          <a:ext cx="0" cy="0"/>
          <a:chOff x="0" y="0"/>
          <a:chExt cx="0" cy="0"/>
        </a:xfrm>
      </p:grpSpPr>
      <p:sp>
        <p:nvSpPr>
          <p:cNvPr id="168" name="Google Shape;168;p33"/>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3000" b="1">
              <a:latin typeface="Verdana"/>
              <a:ea typeface="Verdana"/>
              <a:cs typeface="Verdana"/>
              <a:sym typeface="Verdana"/>
            </a:endParaRPr>
          </a:p>
          <a:p>
            <a:pPr marL="0" lvl="0" indent="0" algn="ctr" rtl="0">
              <a:spcBef>
                <a:spcPts val="0"/>
              </a:spcBef>
              <a:spcAft>
                <a:spcPts val="0"/>
              </a:spcAft>
              <a:buNone/>
            </a:pPr>
            <a:endParaRPr sz="3000" b="1">
              <a:latin typeface="Verdana"/>
              <a:ea typeface="Verdana"/>
              <a:cs typeface="Verdana"/>
              <a:sym typeface="Verdana"/>
            </a:endParaRPr>
          </a:p>
          <a:p>
            <a:pPr marL="0" lvl="0" indent="0" algn="ctr" rtl="0">
              <a:spcBef>
                <a:spcPts val="0"/>
              </a:spcBef>
              <a:spcAft>
                <a:spcPts val="0"/>
              </a:spcAft>
              <a:buNone/>
            </a:pPr>
            <a:endParaRPr sz="3000" b="1">
              <a:latin typeface="Verdana"/>
              <a:ea typeface="Verdana"/>
              <a:cs typeface="Verdana"/>
              <a:sym typeface="Verdana"/>
            </a:endParaRPr>
          </a:p>
          <a:p>
            <a:pPr marL="0" lvl="0" indent="0" algn="ctr" rtl="0">
              <a:spcBef>
                <a:spcPts val="0"/>
              </a:spcBef>
              <a:spcAft>
                <a:spcPts val="0"/>
              </a:spcAft>
              <a:buNone/>
            </a:pPr>
            <a:r>
              <a:rPr lang="sv" sz="3000" b="1">
                <a:latin typeface="Verdana"/>
                <a:ea typeface="Verdana"/>
                <a:cs typeface="Verdana"/>
                <a:sym typeface="Verdana"/>
              </a:rPr>
              <a:t>problem</a:t>
            </a:r>
            <a:endParaRPr sz="3000" b="1">
              <a:latin typeface="Verdana"/>
              <a:ea typeface="Verdana"/>
              <a:cs typeface="Verdana"/>
              <a:sym typeface="Verdana"/>
            </a:endParaRPr>
          </a:p>
        </p:txBody>
      </p:sp>
      <p:sp>
        <p:nvSpPr>
          <p:cNvPr id="169" name="Google Shape;169;p3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a:latin typeface="Calibri"/>
              <a:ea typeface="Calibri"/>
              <a:cs typeface="Calibri"/>
              <a:sym typeface="Calibri"/>
            </a:endParaRPr>
          </a:p>
        </p:txBody>
      </p:sp>
      <p:pic>
        <p:nvPicPr>
          <p:cNvPr id="170" name="Google Shape;170;p33"/>
          <p:cNvPicPr preferRelativeResize="0"/>
          <p:nvPr/>
        </p:nvPicPr>
        <p:blipFill rotWithShape="1">
          <a:blip r:embed="rId3">
            <a:alphaModFix/>
          </a:blip>
          <a:srcRect t="1098" b="20556"/>
          <a:stretch/>
        </p:blipFill>
        <p:spPr>
          <a:xfrm>
            <a:off x="4939500" y="292976"/>
            <a:ext cx="3939000" cy="4627735"/>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707</Words>
  <Application>Microsoft Office PowerPoint</Application>
  <PresentationFormat>On-screen Show (16:9)</PresentationFormat>
  <Paragraphs>140</Paragraphs>
  <Slides>36</Slides>
  <Notes>36</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Average</vt:lpstr>
      <vt:lpstr>Oswald</vt:lpstr>
      <vt:lpstr>Roboto</vt:lpstr>
      <vt:lpstr>Lato</vt:lpstr>
      <vt:lpstr>Raleway</vt:lpstr>
      <vt:lpstr>Verdana</vt:lpstr>
      <vt:lpstr>Arial</vt:lpstr>
      <vt:lpstr>Calibri</vt:lpstr>
      <vt:lpstr>Calibri Light</vt:lpstr>
      <vt:lpstr>Slate</vt:lpstr>
      <vt:lpstr>Swiss</vt:lpstr>
      <vt:lpstr>we are adium</vt:lpstr>
      <vt:lpstr>PowerPoint Presentation</vt:lpstr>
      <vt:lpstr>PowerPoint Presentation</vt:lpstr>
      <vt:lpstr>PowerPoint Presentation</vt:lpstr>
      <vt:lpstr>PowerPoint Presentation</vt:lpstr>
      <vt:lpstr>PowerPoint Presentation</vt:lpstr>
      <vt:lpstr>PowerPoint Presentation</vt:lpstr>
      <vt:lpstr>storyboard</vt:lpstr>
      <vt:lpstr>   problem</vt:lpstr>
      <vt:lpstr>adium</vt:lpstr>
      <vt:lpstr>adium</vt:lpstr>
      <vt:lpstr>powerful &amp; safe</vt:lpstr>
      <vt:lpstr>sustainable</vt:lpstr>
      <vt:lpstr>storyboard</vt:lpstr>
      <vt:lpstr>Video Content creator    Inadequate system for intended usage</vt:lpstr>
      <vt:lpstr>Online search for possible fixes/ ways to speed up computer.    Lands up at our website and is Interested. Tries it out. </vt:lpstr>
      <vt:lpstr>Landing screen of application.    Easy one click toggle access to virtual system</vt:lpstr>
      <vt:lpstr>Can also select required licenses if available    Floating licenses enable users to pay according to usage.</vt:lpstr>
      <vt:lpstr>Access to virtual system without concerning oneself with system specification.    No perceivable difference from a local system.</vt:lpstr>
      <vt:lpstr>Runs resource intensive applications with ease.    Optimal resources are directly allocated without user interference.</vt:lpstr>
      <vt:lpstr>Pay according to time and amount of resources used.     Cheaper than owning a computer for the average user.</vt:lpstr>
      <vt:lpstr>PowerPoint Presentation</vt:lpstr>
      <vt:lpstr>PowerPoint Presentation</vt:lpstr>
      <vt:lpstr>preliminary saving</vt:lpstr>
      <vt:lpstr>PowerPoint Presentation</vt:lpstr>
      <vt:lpstr>PowerPoint Presentation</vt:lpstr>
      <vt:lpstr>PowerPoint Presentation</vt:lpstr>
      <vt:lpstr>PowerPoint Presentation</vt:lpstr>
      <vt:lpstr>PowerPoint Presentation</vt:lpstr>
      <vt:lpstr>PowerPoint Presentation</vt:lpstr>
      <vt:lpstr>competitors</vt:lpstr>
      <vt:lpstr>PowerPoint Presentation</vt:lpstr>
      <vt:lpstr>Timeline</vt:lpstr>
      <vt:lpstr>September 2020</vt:lpstr>
      <vt:lpstr>we are adium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are adium</dc:title>
  <cp:lastModifiedBy>Prasanna Balaji</cp:lastModifiedBy>
  <cp:revision>3</cp:revision>
  <dcterms:modified xsi:type="dcterms:W3CDTF">2020-05-26T17:31:06Z</dcterms:modified>
</cp:coreProperties>
</file>